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6858000" cx="12192000"/>
  <p:notesSz cx="6858000" cy="9144000"/>
  <p:embeddedFontLst>
    <p:embeddedFont>
      <p:font typeface="Robot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12EBB21-5FCE-4A84-8618-4EEC3287F5E3}">
  <a:tblStyle styleId="{D12EBB21-5FCE-4A84-8618-4EEC3287F5E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20" Type="http://schemas.openxmlformats.org/officeDocument/2006/relationships/slide" Target="slides/slide15.xml"/><Relationship Id="rId42" Type="http://schemas.openxmlformats.org/officeDocument/2006/relationships/font" Target="fonts/Roboto-italic.fntdata"/><Relationship Id="rId41" Type="http://schemas.openxmlformats.org/officeDocument/2006/relationships/font" Target="fonts/Roboto-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Roboto-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abc</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6f6e6a7e27_5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g6f6e6a7e27_5_7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f6e6a7e27_5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6f6e6a7e27_5_9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6f6e6a7e27_5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6f6e6a7e27_5_1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6f6e6a7e27_5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g6f6e6a7e27_5_1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63f6b4c1a3_0_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g63f6b4c1a3_0_7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6f6e6a7e27_5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g6f6e6a7e27_5_1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6f6e6a7e27_5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6f6e6a7e27_5_2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6f6e6a7e27_5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g6f6e6a7e27_5_27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6f6e6a7e27_5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g6f6e6a7e27_5_2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6537e8d1db_0_1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g6537e8d1db_0_17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6537e8d1db_0_1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g6537e8d1db_0_17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6537e8d1db_0_1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g6537e8d1db_0_17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6537e8d1db_0_1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g6537e8d1db_0_17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6f6e6a7e27_5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g6f6e6a7e27_5_1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6f6e6a7e27_5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g6f6e6a7e27_5_1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6f6e6a7e27_5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g6f6e6a7e27_5_19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6f6e6a7e27_5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g6f6e6a7e27_5_2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6f6e6a7e27_5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g6f6e6a7e27_5_2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63f6b4c1a3_0_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g63f6b4c1a3_0_9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6" name="Shape 416"/>
        <p:cNvGrpSpPr/>
        <p:nvPr/>
      </p:nvGrpSpPr>
      <p:grpSpPr>
        <a:xfrm>
          <a:off x="0" y="0"/>
          <a:ext cx="0" cy="0"/>
          <a:chOff x="0" y="0"/>
          <a:chExt cx="0" cy="0"/>
        </a:xfrm>
      </p:grpSpPr>
      <p:sp>
        <p:nvSpPr>
          <p:cNvPr id="417" name="Google Shape;417;g6537e8d1d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g6537e8d1db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6f6e6a7e27_5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g6f6e6a7e27_5_2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g6537e8d1d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g6537e8d1db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Google Shape;430;g6537e8d1d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g6537e8d1db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g6537e8d1db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g6537e8d1db_0_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 name="Shape 441"/>
        <p:cNvGrpSpPr/>
        <p:nvPr/>
      </p:nvGrpSpPr>
      <p:grpSpPr>
        <a:xfrm>
          <a:off x="0" y="0"/>
          <a:ext cx="0" cy="0"/>
          <a:chOff x="0" y="0"/>
          <a:chExt cx="0" cy="0"/>
        </a:xfrm>
      </p:grpSpPr>
      <p:sp>
        <p:nvSpPr>
          <p:cNvPr id="442" name="Google Shape;442;g6f6e6a7e27_5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g6f6e6a7e27_5_3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Google Shape;44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6507ff818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g6507ff8189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6507ff818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g6507ff8189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63f6b4c1a3_0_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g63f6b4c1a3_0_9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63f6b4c1a3_0_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g63f6b4c1a3_0_7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6507ff818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g6507ff8189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6537e8d1db_0_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g6537e8d1db_0_8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4.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1.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hyperlink" Target="https://github.com/hyperopt/hyperopt/wiki/FMi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github.com/hyperopt/hyperopt/wiki/FMin" TargetMode="External"/><Relationship Id="rId4" Type="http://schemas.openxmlformats.org/officeDocument/2006/relationships/hyperlink" Target="https://towardsdatascience.com/a-conceptual-explanation-of-bayesian-model-based-hyperparameter-optimization-for-machine-learning-b8172278050f" TargetMode="External"/><Relationship Id="rId5" Type="http://schemas.openxmlformats.org/officeDocument/2006/relationships/hyperlink" Target="https://www.youtube.com/watch?v=tdwgR1AqQ8Y" TargetMode="External"/><Relationship Id="rId6" Type="http://schemas.openxmlformats.org/officeDocument/2006/relationships/hyperlink" Target="https://medium.com/criteo-labs/hyper-parameter-optimization-algorithms-2fe447525903" TargetMode="External"/><Relationship Id="rId7" Type="http://schemas.openxmlformats.org/officeDocument/2006/relationships/hyperlink" Target="https://research.fb.com/blog/2018/09/efficient-tuning-of-online-systems-using-bayesian-optimization/" TargetMode="External"/><Relationship Id="rId8" Type="http://schemas.openxmlformats.org/officeDocument/2006/relationships/hyperlink" Target="https://www.cs.ox.ac.uk/people/nando.defreitas/publications/BayesOptLoop.pdf"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github.com/abhinokha/" TargetMode="External"/><Relationship Id="rId4" Type="http://schemas.openxmlformats.org/officeDocument/2006/relationships/hyperlink" Target="mailto:abhinokha@gmail.com" TargetMode="External"/><Relationship Id="rId5" Type="http://schemas.openxmlformats.org/officeDocument/2006/relationships/hyperlink" Target="https://www.linkedin.com/in/periwal/"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Calibri"/>
              <a:buNone/>
            </a:pPr>
            <a:r>
              <a:t/>
            </a:r>
            <a:endParaRPr/>
          </a:p>
        </p:txBody>
      </p:sp>
      <p:sp>
        <p:nvSpPr>
          <p:cNvPr id="85" name="Google Shape;85;p1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400"/>
              <a:buNone/>
            </a:pPr>
            <a:r>
              <a:t/>
            </a:r>
            <a:endParaRPr/>
          </a:p>
        </p:txBody>
      </p:sp>
      <p:pic>
        <p:nvPicPr>
          <p:cNvPr id="86" name="Google Shape;86;p1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87" name="Google Shape;87;p13"/>
          <p:cNvSpPr txBox="1"/>
          <p:nvPr/>
        </p:nvSpPr>
        <p:spPr>
          <a:xfrm>
            <a:off x="728875" y="2986750"/>
            <a:ext cx="63219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2800" u="none" cap="none" strike="noStrike">
                <a:solidFill>
                  <a:schemeClr val="lt1"/>
                </a:solidFill>
                <a:latin typeface="Calibri"/>
                <a:ea typeface="Calibri"/>
                <a:cs typeface="Calibri"/>
                <a:sym typeface="Calibri"/>
              </a:rPr>
              <a:t>Hyperparameter Tuning Using</a:t>
            </a:r>
            <a:r>
              <a:rPr b="1" lang="en-US" sz="2800">
                <a:solidFill>
                  <a:schemeClr val="lt1"/>
                </a:solidFill>
                <a:latin typeface="Calibri"/>
                <a:ea typeface="Calibri"/>
                <a:cs typeface="Calibri"/>
                <a:sym typeface="Calibri"/>
              </a:rPr>
              <a:t> Hyperopt</a:t>
            </a:r>
            <a:endParaRPr/>
          </a:p>
        </p:txBody>
      </p:sp>
      <p:sp>
        <p:nvSpPr>
          <p:cNvPr id="88" name="Google Shape;88;p13"/>
          <p:cNvSpPr txBox="1"/>
          <p:nvPr/>
        </p:nvSpPr>
        <p:spPr>
          <a:xfrm>
            <a:off x="728869" y="4109106"/>
            <a:ext cx="3763618"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200">
                <a:solidFill>
                  <a:schemeClr val="lt1"/>
                </a:solidFill>
                <a:latin typeface="Calibri"/>
                <a:ea typeface="Calibri"/>
                <a:cs typeface="Calibri"/>
                <a:sym typeface="Calibri"/>
              </a:rPr>
              <a:t>Abhishek Periwal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2"/>
          <p:cNvSpPr txBox="1"/>
          <p:nvPr>
            <p:ph type="title"/>
          </p:nvPr>
        </p:nvSpPr>
        <p:spPr>
          <a:xfrm>
            <a:off x="100300" y="87750"/>
            <a:ext cx="84000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b="1" lang="en-US">
                <a:latin typeface="Roboto"/>
                <a:ea typeface="Roboto"/>
                <a:cs typeface="Roboto"/>
                <a:sym typeface="Roboto"/>
              </a:rPr>
              <a:t>SMBO </a:t>
            </a:r>
            <a:r>
              <a:rPr b="1" lang="en-US" sz="2800">
                <a:latin typeface="Roboto"/>
                <a:ea typeface="Roboto"/>
                <a:cs typeface="Roboto"/>
                <a:sym typeface="Roboto"/>
              </a:rPr>
              <a:t>(Sequential Model Based Optimisation)</a:t>
            </a:r>
            <a:endParaRPr b="1">
              <a:latin typeface="Roboto"/>
              <a:ea typeface="Roboto"/>
              <a:cs typeface="Roboto"/>
              <a:sym typeface="Roboto"/>
            </a:endParaRPr>
          </a:p>
        </p:txBody>
      </p:sp>
      <p:sp>
        <p:nvSpPr>
          <p:cNvPr id="176" name="Google Shape;176;p22"/>
          <p:cNvSpPr/>
          <p:nvPr/>
        </p:nvSpPr>
        <p:spPr>
          <a:xfrm>
            <a:off x="52300" y="1400000"/>
            <a:ext cx="1991400" cy="840300"/>
          </a:xfrm>
          <a:prstGeom prst="flowChartAlternateProcess">
            <a:avLst/>
          </a:prstGeom>
          <a:solidFill>
            <a:srgbClr val="20124D"/>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Hyperparameter Domain</a:t>
            </a:r>
            <a:endParaRPr b="1" sz="1800">
              <a:solidFill>
                <a:srgbClr val="FFFFFF"/>
              </a:solidFill>
              <a:latin typeface="Roboto"/>
              <a:ea typeface="Roboto"/>
              <a:cs typeface="Roboto"/>
              <a:sym typeface="Roboto"/>
            </a:endParaRPr>
          </a:p>
        </p:txBody>
      </p:sp>
      <p:sp>
        <p:nvSpPr>
          <p:cNvPr id="177" name="Google Shape;177;p22"/>
          <p:cNvSpPr/>
          <p:nvPr/>
        </p:nvSpPr>
        <p:spPr>
          <a:xfrm>
            <a:off x="2550450" y="1400000"/>
            <a:ext cx="1991400" cy="840300"/>
          </a:xfrm>
          <a:prstGeom prst="flowChartAlternateProcess">
            <a:avLst/>
          </a:prstGeom>
          <a:solidFill>
            <a:srgbClr val="351C75"/>
          </a:solidFill>
          <a:ln cap="flat" cmpd="sng" w="952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a:t>
            </a:r>
            <a:endParaRPr b="1" sz="1800">
              <a:solidFill>
                <a:srgbClr val="FFFFFF"/>
              </a:solidFill>
              <a:latin typeface="Roboto"/>
              <a:ea typeface="Roboto"/>
              <a:cs typeface="Roboto"/>
              <a:sym typeface="Roboto"/>
            </a:endParaRPr>
          </a:p>
          <a:p>
            <a:pPr indent="0" lvl="0" marL="0" rtl="0" algn="ctr">
              <a:spcBef>
                <a:spcPts val="0"/>
              </a:spcBef>
              <a:spcAft>
                <a:spcPts val="0"/>
              </a:spcAft>
              <a:buNone/>
            </a:pPr>
            <a:r>
              <a:rPr b="1" lang="en-US" sz="1800">
                <a:solidFill>
                  <a:srgbClr val="FFFFFF"/>
                </a:solidFill>
                <a:latin typeface="Roboto"/>
                <a:ea typeface="Roboto"/>
                <a:cs typeface="Roboto"/>
                <a:sym typeface="Roboto"/>
              </a:rPr>
              <a:t>Objective Function</a:t>
            </a:r>
            <a:endParaRPr b="1" sz="1800">
              <a:solidFill>
                <a:srgbClr val="FFFFFF"/>
              </a:solidFill>
              <a:latin typeface="Roboto"/>
              <a:ea typeface="Roboto"/>
              <a:cs typeface="Roboto"/>
              <a:sym typeface="Roboto"/>
            </a:endParaRPr>
          </a:p>
        </p:txBody>
      </p:sp>
      <p:sp>
        <p:nvSpPr>
          <p:cNvPr id="178" name="Google Shape;178;p22"/>
          <p:cNvSpPr/>
          <p:nvPr/>
        </p:nvSpPr>
        <p:spPr>
          <a:xfrm>
            <a:off x="504860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Assume Surrogate Function</a:t>
            </a:r>
            <a:endParaRPr b="1" sz="1800">
              <a:solidFill>
                <a:srgbClr val="20124D"/>
              </a:solidFill>
              <a:latin typeface="Roboto"/>
              <a:ea typeface="Roboto"/>
              <a:cs typeface="Roboto"/>
              <a:sym typeface="Roboto"/>
            </a:endParaRPr>
          </a:p>
        </p:txBody>
      </p:sp>
      <p:sp>
        <p:nvSpPr>
          <p:cNvPr id="179" name="Google Shape;179;p22"/>
          <p:cNvSpPr/>
          <p:nvPr/>
        </p:nvSpPr>
        <p:spPr>
          <a:xfrm>
            <a:off x="754675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Define </a:t>
            </a:r>
            <a:endParaRPr b="1" sz="1800">
              <a:solidFill>
                <a:srgbClr val="20124D"/>
              </a:solidFill>
              <a:latin typeface="Roboto"/>
              <a:ea typeface="Roboto"/>
              <a:cs typeface="Roboto"/>
              <a:sym typeface="Roboto"/>
            </a:endParaRPr>
          </a:p>
          <a:p>
            <a:pPr indent="0" lvl="0" marL="0" rtl="0" algn="ctr">
              <a:spcBef>
                <a:spcPts val="0"/>
              </a:spcBef>
              <a:spcAft>
                <a:spcPts val="0"/>
              </a:spcAft>
              <a:buNone/>
            </a:pPr>
            <a:r>
              <a:rPr b="1" lang="en-US" sz="1800">
                <a:solidFill>
                  <a:srgbClr val="20124D"/>
                </a:solidFill>
                <a:latin typeface="Roboto"/>
                <a:ea typeface="Roboto"/>
                <a:cs typeface="Roboto"/>
                <a:sym typeface="Roboto"/>
              </a:rPr>
              <a:t>Acquisition Function</a:t>
            </a:r>
            <a:endParaRPr b="1" sz="1800">
              <a:solidFill>
                <a:srgbClr val="20124D"/>
              </a:solidFill>
              <a:latin typeface="Roboto"/>
              <a:ea typeface="Roboto"/>
              <a:cs typeface="Roboto"/>
              <a:sym typeface="Roboto"/>
            </a:endParaRPr>
          </a:p>
        </p:txBody>
      </p:sp>
      <p:sp>
        <p:nvSpPr>
          <p:cNvPr id="180" name="Google Shape;180;p22"/>
          <p:cNvSpPr/>
          <p:nvPr/>
        </p:nvSpPr>
        <p:spPr>
          <a:xfrm>
            <a:off x="1004490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Update Surrogate Function</a:t>
            </a:r>
            <a:endParaRPr b="1" sz="1800">
              <a:solidFill>
                <a:srgbClr val="20124D"/>
              </a:solidFill>
              <a:latin typeface="Roboto"/>
              <a:ea typeface="Roboto"/>
              <a:cs typeface="Roboto"/>
              <a:sym typeface="Roboto"/>
            </a:endParaRPr>
          </a:p>
        </p:txBody>
      </p:sp>
      <p:cxnSp>
        <p:nvCxnSpPr>
          <p:cNvPr id="181" name="Google Shape;181;p22"/>
          <p:cNvCxnSpPr>
            <a:stCxn id="176" idx="3"/>
            <a:endCxn id="177" idx="1"/>
          </p:cNvCxnSpPr>
          <p:nvPr/>
        </p:nvCxnSpPr>
        <p:spPr>
          <a:xfrm>
            <a:off x="2043700" y="1820150"/>
            <a:ext cx="506700" cy="0"/>
          </a:xfrm>
          <a:prstGeom prst="straightConnector1">
            <a:avLst/>
          </a:prstGeom>
          <a:noFill/>
          <a:ln cap="flat" cmpd="sng" w="38100">
            <a:solidFill>
              <a:srgbClr val="20124D"/>
            </a:solidFill>
            <a:prstDash val="solid"/>
            <a:round/>
            <a:headEnd len="med" w="med" type="none"/>
            <a:tailEnd len="med" w="med" type="triangle"/>
          </a:ln>
        </p:spPr>
      </p:cxnSp>
      <p:cxnSp>
        <p:nvCxnSpPr>
          <p:cNvPr id="182" name="Google Shape;182;p22"/>
          <p:cNvCxnSpPr>
            <a:stCxn id="177" idx="3"/>
            <a:endCxn id="178" idx="1"/>
          </p:cNvCxnSpPr>
          <p:nvPr/>
        </p:nvCxnSpPr>
        <p:spPr>
          <a:xfrm>
            <a:off x="4541850" y="1820150"/>
            <a:ext cx="506700" cy="0"/>
          </a:xfrm>
          <a:prstGeom prst="straightConnector1">
            <a:avLst/>
          </a:prstGeom>
          <a:noFill/>
          <a:ln cap="flat" cmpd="sng" w="38100">
            <a:solidFill>
              <a:srgbClr val="B4A7D6"/>
            </a:solidFill>
            <a:prstDash val="solid"/>
            <a:round/>
            <a:headEnd len="med" w="med" type="none"/>
            <a:tailEnd len="med" w="med" type="triangle"/>
          </a:ln>
        </p:spPr>
      </p:cxnSp>
      <p:cxnSp>
        <p:nvCxnSpPr>
          <p:cNvPr id="183" name="Google Shape;183;p22"/>
          <p:cNvCxnSpPr>
            <a:stCxn id="178" idx="3"/>
            <a:endCxn id="179" idx="1"/>
          </p:cNvCxnSpPr>
          <p:nvPr/>
        </p:nvCxnSpPr>
        <p:spPr>
          <a:xfrm>
            <a:off x="7040000" y="1820150"/>
            <a:ext cx="506700" cy="0"/>
          </a:xfrm>
          <a:prstGeom prst="straightConnector1">
            <a:avLst/>
          </a:prstGeom>
          <a:noFill/>
          <a:ln cap="flat" cmpd="sng" w="38100">
            <a:solidFill>
              <a:srgbClr val="B4A7D6"/>
            </a:solidFill>
            <a:prstDash val="solid"/>
            <a:round/>
            <a:headEnd len="med" w="med" type="none"/>
            <a:tailEnd len="med" w="med" type="triangle"/>
          </a:ln>
        </p:spPr>
      </p:cxnSp>
      <p:cxnSp>
        <p:nvCxnSpPr>
          <p:cNvPr id="184" name="Google Shape;184;p22"/>
          <p:cNvCxnSpPr>
            <a:stCxn id="179" idx="3"/>
            <a:endCxn id="180" idx="1"/>
          </p:cNvCxnSpPr>
          <p:nvPr/>
        </p:nvCxnSpPr>
        <p:spPr>
          <a:xfrm>
            <a:off x="9538150" y="1820150"/>
            <a:ext cx="506700" cy="0"/>
          </a:xfrm>
          <a:prstGeom prst="straightConnector1">
            <a:avLst/>
          </a:prstGeom>
          <a:noFill/>
          <a:ln cap="flat" cmpd="sng" w="38100">
            <a:solidFill>
              <a:srgbClr val="B4A7D6"/>
            </a:solidFill>
            <a:prstDash val="solid"/>
            <a:round/>
            <a:headEnd len="med" w="med" type="none"/>
            <a:tailEnd len="med" w="med" type="triangle"/>
          </a:ln>
        </p:spPr>
      </p:cxnSp>
      <p:sp>
        <p:nvSpPr>
          <p:cNvPr id="185" name="Google Shape;185;p22"/>
          <p:cNvSpPr txBox="1"/>
          <p:nvPr/>
        </p:nvSpPr>
        <p:spPr>
          <a:xfrm>
            <a:off x="76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Like max_depth in xgboost, learning_rate etc.</a:t>
            </a:r>
            <a:endParaRPr>
              <a:latin typeface="Roboto"/>
              <a:ea typeface="Roboto"/>
              <a:cs typeface="Roboto"/>
              <a:sym typeface="Roboto"/>
            </a:endParaRPr>
          </a:p>
        </p:txBody>
      </p:sp>
      <p:sp>
        <p:nvSpPr>
          <p:cNvPr id="186" name="Google Shape;186;p22"/>
          <p:cNvSpPr txBox="1"/>
          <p:nvPr/>
        </p:nvSpPr>
        <p:spPr>
          <a:xfrm>
            <a:off x="25744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Like AUC, log-loss, RMSE etc. for train, hold out or test set</a:t>
            </a:r>
            <a:endParaRPr>
              <a:latin typeface="Roboto"/>
              <a:ea typeface="Roboto"/>
              <a:cs typeface="Roboto"/>
              <a:sym typeface="Roboto"/>
            </a:endParaRPr>
          </a:p>
        </p:txBody>
      </p:sp>
      <p:sp>
        <p:nvSpPr>
          <p:cNvPr id="187" name="Google Shape;187;p22"/>
          <p:cNvSpPr txBox="1"/>
          <p:nvPr/>
        </p:nvSpPr>
        <p:spPr>
          <a:xfrm>
            <a:off x="5124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Dummy function of objective function</a:t>
            </a:r>
            <a:endParaRPr>
              <a:latin typeface="Roboto"/>
              <a:ea typeface="Roboto"/>
              <a:cs typeface="Roboto"/>
              <a:sym typeface="Roboto"/>
            </a:endParaRPr>
          </a:p>
          <a:p>
            <a:pPr indent="0" lvl="0" marL="0" rtl="0" algn="ctr">
              <a:spcBef>
                <a:spcPts val="0"/>
              </a:spcBef>
              <a:spcAft>
                <a:spcPts val="0"/>
              </a:spcAft>
              <a:buNone/>
            </a:pPr>
            <a:r>
              <a:rPr i="1" lang="en-US">
                <a:latin typeface="Calibri"/>
                <a:ea typeface="Calibri"/>
                <a:cs typeface="Calibri"/>
                <a:sym typeface="Calibri"/>
              </a:rPr>
              <a:t>f̂ ≈ f</a:t>
            </a:r>
            <a:endParaRPr i="1">
              <a:latin typeface="Calibri"/>
              <a:ea typeface="Calibri"/>
              <a:cs typeface="Calibri"/>
              <a:sym typeface="Calibri"/>
            </a:endParaRPr>
          </a:p>
        </p:txBody>
      </p:sp>
      <p:sp>
        <p:nvSpPr>
          <p:cNvPr id="188" name="Google Shape;188;p22"/>
          <p:cNvSpPr txBox="1"/>
          <p:nvPr/>
        </p:nvSpPr>
        <p:spPr>
          <a:xfrm>
            <a:off x="75707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To evaluate which hyperparameters to choose next</a:t>
            </a:r>
            <a:endParaRPr i="1">
              <a:latin typeface="Roboto"/>
              <a:ea typeface="Roboto"/>
              <a:cs typeface="Roboto"/>
              <a:sym typeface="Roboto"/>
            </a:endParaRPr>
          </a:p>
        </p:txBody>
      </p:sp>
      <p:sp>
        <p:nvSpPr>
          <p:cNvPr id="189" name="Google Shape;189;p22"/>
          <p:cNvSpPr txBox="1"/>
          <p:nvPr/>
        </p:nvSpPr>
        <p:spPr>
          <a:xfrm>
            <a:off x="100689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According to history of Score and Hyperparameter Set</a:t>
            </a:r>
            <a:endParaRPr i="1">
              <a:latin typeface="Roboto"/>
              <a:ea typeface="Roboto"/>
              <a:cs typeface="Roboto"/>
              <a:sym typeface="Roboto"/>
            </a:endParaRPr>
          </a:p>
        </p:txBody>
      </p:sp>
      <p:sp>
        <p:nvSpPr>
          <p:cNvPr id="190" name="Google Shape;190;p22"/>
          <p:cNvSpPr txBox="1"/>
          <p:nvPr/>
        </p:nvSpPr>
        <p:spPr>
          <a:xfrm>
            <a:off x="213125" y="3886625"/>
            <a:ext cx="11785200" cy="25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latin typeface="Roboto"/>
                <a:ea typeface="Roboto"/>
                <a:cs typeface="Roboto"/>
                <a:sym typeface="Roboto"/>
              </a:rPr>
              <a:t>Define which metric to optimise</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For classification - auc, log-loss, precision score etc.</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For regression - rmse, mean absolute error, adjusted R </a:t>
            </a:r>
            <a:r>
              <a:rPr lang="en-US" sz="1800">
                <a:latin typeface="Roboto"/>
                <a:ea typeface="Roboto"/>
                <a:cs typeface="Roboto"/>
                <a:sym typeface="Roboto"/>
              </a:rPr>
              <a:t>square</a:t>
            </a:r>
            <a:r>
              <a:rPr lang="en-US" sz="1800">
                <a:latin typeface="Roboto"/>
                <a:ea typeface="Roboto"/>
                <a:cs typeface="Roboto"/>
                <a:sym typeface="Roboto"/>
              </a:rPr>
              <a:t> etc.</a:t>
            </a:r>
            <a:endParaRPr sz="1800">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a:p>
            <a:pPr indent="0" lvl="0" marL="0" rtl="0" algn="l">
              <a:spcBef>
                <a:spcPts val="0"/>
              </a:spcBef>
              <a:spcAft>
                <a:spcPts val="0"/>
              </a:spcAft>
              <a:buNone/>
            </a:pPr>
            <a:r>
              <a:rPr lang="en-US" sz="1800">
                <a:latin typeface="Roboto"/>
                <a:ea typeface="Roboto"/>
                <a:cs typeface="Roboto"/>
                <a:sym typeface="Roboto"/>
              </a:rPr>
              <a:t>Define for which dataset we have to optimise</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k-fold cross-validation on train</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test / val</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hold out set</a:t>
            </a:r>
            <a:endParaRPr sz="180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3"/>
          <p:cNvSpPr/>
          <p:nvPr/>
        </p:nvSpPr>
        <p:spPr>
          <a:xfrm>
            <a:off x="52300" y="1400000"/>
            <a:ext cx="1991400" cy="840300"/>
          </a:xfrm>
          <a:prstGeom prst="flowChartAlternateProcess">
            <a:avLst/>
          </a:prstGeom>
          <a:solidFill>
            <a:srgbClr val="20124D"/>
          </a:solidFill>
          <a:ln cap="flat" cmpd="sng" w="9525">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Hyperparameter Domain</a:t>
            </a:r>
            <a:endParaRPr b="1" sz="1800">
              <a:solidFill>
                <a:srgbClr val="FFFFFF"/>
              </a:solidFill>
              <a:latin typeface="Roboto"/>
              <a:ea typeface="Roboto"/>
              <a:cs typeface="Roboto"/>
              <a:sym typeface="Roboto"/>
            </a:endParaRPr>
          </a:p>
        </p:txBody>
      </p:sp>
      <p:sp>
        <p:nvSpPr>
          <p:cNvPr id="196" name="Google Shape;196;p23"/>
          <p:cNvSpPr/>
          <p:nvPr/>
        </p:nvSpPr>
        <p:spPr>
          <a:xfrm>
            <a:off x="2550450" y="1400000"/>
            <a:ext cx="1991400" cy="840300"/>
          </a:xfrm>
          <a:prstGeom prst="flowChartAlternateProcess">
            <a:avLst/>
          </a:prstGeom>
          <a:solidFill>
            <a:srgbClr val="20124D"/>
          </a:solidFill>
          <a:ln cap="flat" cmpd="sng" w="9525">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a:t>
            </a:r>
            <a:endParaRPr b="1" sz="1800">
              <a:solidFill>
                <a:srgbClr val="FFFFFF"/>
              </a:solidFill>
              <a:latin typeface="Roboto"/>
              <a:ea typeface="Roboto"/>
              <a:cs typeface="Roboto"/>
              <a:sym typeface="Roboto"/>
            </a:endParaRPr>
          </a:p>
          <a:p>
            <a:pPr indent="0" lvl="0" marL="0" rtl="0" algn="ctr">
              <a:spcBef>
                <a:spcPts val="0"/>
              </a:spcBef>
              <a:spcAft>
                <a:spcPts val="0"/>
              </a:spcAft>
              <a:buNone/>
            </a:pPr>
            <a:r>
              <a:rPr b="1" lang="en-US" sz="1800">
                <a:solidFill>
                  <a:srgbClr val="FFFFFF"/>
                </a:solidFill>
                <a:latin typeface="Roboto"/>
                <a:ea typeface="Roboto"/>
                <a:cs typeface="Roboto"/>
                <a:sym typeface="Roboto"/>
              </a:rPr>
              <a:t>Objective Function</a:t>
            </a:r>
            <a:endParaRPr b="1" sz="1800">
              <a:solidFill>
                <a:srgbClr val="FFFFFF"/>
              </a:solidFill>
              <a:latin typeface="Roboto"/>
              <a:ea typeface="Roboto"/>
              <a:cs typeface="Roboto"/>
              <a:sym typeface="Roboto"/>
            </a:endParaRPr>
          </a:p>
        </p:txBody>
      </p:sp>
      <p:sp>
        <p:nvSpPr>
          <p:cNvPr id="197" name="Google Shape;197;p23"/>
          <p:cNvSpPr/>
          <p:nvPr/>
        </p:nvSpPr>
        <p:spPr>
          <a:xfrm>
            <a:off x="5048600" y="1400000"/>
            <a:ext cx="1991400" cy="840300"/>
          </a:xfrm>
          <a:prstGeom prst="flowChartAlternateProcess">
            <a:avLst/>
          </a:prstGeom>
          <a:solidFill>
            <a:srgbClr val="351C75"/>
          </a:solidFill>
          <a:ln cap="flat" cmpd="sng" w="952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Assume Surrogate Function</a:t>
            </a:r>
            <a:endParaRPr b="1" sz="1800">
              <a:solidFill>
                <a:srgbClr val="FFFFFF"/>
              </a:solidFill>
              <a:latin typeface="Roboto"/>
              <a:ea typeface="Roboto"/>
              <a:cs typeface="Roboto"/>
              <a:sym typeface="Roboto"/>
            </a:endParaRPr>
          </a:p>
        </p:txBody>
      </p:sp>
      <p:sp>
        <p:nvSpPr>
          <p:cNvPr id="198" name="Google Shape;198;p23"/>
          <p:cNvSpPr/>
          <p:nvPr/>
        </p:nvSpPr>
        <p:spPr>
          <a:xfrm>
            <a:off x="754675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Define </a:t>
            </a:r>
            <a:endParaRPr b="1" sz="1800">
              <a:solidFill>
                <a:srgbClr val="20124D"/>
              </a:solidFill>
              <a:latin typeface="Roboto"/>
              <a:ea typeface="Roboto"/>
              <a:cs typeface="Roboto"/>
              <a:sym typeface="Roboto"/>
            </a:endParaRPr>
          </a:p>
          <a:p>
            <a:pPr indent="0" lvl="0" marL="0" rtl="0" algn="ctr">
              <a:spcBef>
                <a:spcPts val="0"/>
              </a:spcBef>
              <a:spcAft>
                <a:spcPts val="0"/>
              </a:spcAft>
              <a:buNone/>
            </a:pPr>
            <a:r>
              <a:rPr b="1" lang="en-US" sz="1800">
                <a:solidFill>
                  <a:srgbClr val="20124D"/>
                </a:solidFill>
                <a:latin typeface="Roboto"/>
                <a:ea typeface="Roboto"/>
                <a:cs typeface="Roboto"/>
                <a:sym typeface="Roboto"/>
              </a:rPr>
              <a:t>Acquisition Function</a:t>
            </a:r>
            <a:endParaRPr b="1" sz="1800">
              <a:solidFill>
                <a:srgbClr val="20124D"/>
              </a:solidFill>
              <a:latin typeface="Roboto"/>
              <a:ea typeface="Roboto"/>
              <a:cs typeface="Roboto"/>
              <a:sym typeface="Roboto"/>
            </a:endParaRPr>
          </a:p>
        </p:txBody>
      </p:sp>
      <p:sp>
        <p:nvSpPr>
          <p:cNvPr id="199" name="Google Shape;199;p23"/>
          <p:cNvSpPr/>
          <p:nvPr/>
        </p:nvSpPr>
        <p:spPr>
          <a:xfrm>
            <a:off x="1004490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Update Surrogate Function</a:t>
            </a:r>
            <a:endParaRPr b="1" sz="1800">
              <a:solidFill>
                <a:srgbClr val="20124D"/>
              </a:solidFill>
              <a:latin typeface="Roboto"/>
              <a:ea typeface="Roboto"/>
              <a:cs typeface="Roboto"/>
              <a:sym typeface="Roboto"/>
            </a:endParaRPr>
          </a:p>
        </p:txBody>
      </p:sp>
      <p:cxnSp>
        <p:nvCxnSpPr>
          <p:cNvPr id="200" name="Google Shape;200;p23"/>
          <p:cNvCxnSpPr>
            <a:stCxn id="195" idx="3"/>
            <a:endCxn id="196" idx="1"/>
          </p:cNvCxnSpPr>
          <p:nvPr/>
        </p:nvCxnSpPr>
        <p:spPr>
          <a:xfrm>
            <a:off x="2043700" y="1820150"/>
            <a:ext cx="506700" cy="0"/>
          </a:xfrm>
          <a:prstGeom prst="straightConnector1">
            <a:avLst/>
          </a:prstGeom>
          <a:noFill/>
          <a:ln cap="flat" cmpd="sng" w="38100">
            <a:solidFill>
              <a:srgbClr val="20124D"/>
            </a:solidFill>
            <a:prstDash val="solid"/>
            <a:round/>
            <a:headEnd len="med" w="med" type="none"/>
            <a:tailEnd len="med" w="med" type="triangle"/>
          </a:ln>
        </p:spPr>
      </p:cxnSp>
      <p:cxnSp>
        <p:nvCxnSpPr>
          <p:cNvPr id="201" name="Google Shape;201;p23"/>
          <p:cNvCxnSpPr>
            <a:stCxn id="196" idx="3"/>
            <a:endCxn id="197" idx="1"/>
          </p:cNvCxnSpPr>
          <p:nvPr/>
        </p:nvCxnSpPr>
        <p:spPr>
          <a:xfrm>
            <a:off x="4541850" y="1820150"/>
            <a:ext cx="506700" cy="0"/>
          </a:xfrm>
          <a:prstGeom prst="straightConnector1">
            <a:avLst/>
          </a:prstGeom>
          <a:noFill/>
          <a:ln cap="flat" cmpd="sng" w="38100">
            <a:solidFill>
              <a:srgbClr val="20124D"/>
            </a:solidFill>
            <a:prstDash val="solid"/>
            <a:round/>
            <a:headEnd len="med" w="med" type="none"/>
            <a:tailEnd len="med" w="med" type="triangle"/>
          </a:ln>
        </p:spPr>
      </p:cxnSp>
      <p:cxnSp>
        <p:nvCxnSpPr>
          <p:cNvPr id="202" name="Google Shape;202;p23"/>
          <p:cNvCxnSpPr>
            <a:stCxn id="197" idx="3"/>
            <a:endCxn id="198" idx="1"/>
          </p:cNvCxnSpPr>
          <p:nvPr/>
        </p:nvCxnSpPr>
        <p:spPr>
          <a:xfrm>
            <a:off x="7040000" y="1820150"/>
            <a:ext cx="506700" cy="0"/>
          </a:xfrm>
          <a:prstGeom prst="straightConnector1">
            <a:avLst/>
          </a:prstGeom>
          <a:noFill/>
          <a:ln cap="flat" cmpd="sng" w="38100">
            <a:solidFill>
              <a:srgbClr val="B4A7D6"/>
            </a:solidFill>
            <a:prstDash val="solid"/>
            <a:round/>
            <a:headEnd len="med" w="med" type="none"/>
            <a:tailEnd len="med" w="med" type="triangle"/>
          </a:ln>
        </p:spPr>
      </p:cxnSp>
      <p:cxnSp>
        <p:nvCxnSpPr>
          <p:cNvPr id="203" name="Google Shape;203;p23"/>
          <p:cNvCxnSpPr>
            <a:stCxn id="198" idx="3"/>
            <a:endCxn id="199" idx="1"/>
          </p:cNvCxnSpPr>
          <p:nvPr/>
        </p:nvCxnSpPr>
        <p:spPr>
          <a:xfrm>
            <a:off x="9538150" y="1820150"/>
            <a:ext cx="506700" cy="0"/>
          </a:xfrm>
          <a:prstGeom prst="straightConnector1">
            <a:avLst/>
          </a:prstGeom>
          <a:noFill/>
          <a:ln cap="flat" cmpd="sng" w="38100">
            <a:solidFill>
              <a:srgbClr val="B4A7D6"/>
            </a:solidFill>
            <a:prstDash val="solid"/>
            <a:round/>
            <a:headEnd len="med" w="med" type="none"/>
            <a:tailEnd len="med" w="med" type="triangle"/>
          </a:ln>
        </p:spPr>
      </p:cxnSp>
      <p:sp>
        <p:nvSpPr>
          <p:cNvPr id="204" name="Google Shape;204;p23"/>
          <p:cNvSpPr txBox="1"/>
          <p:nvPr/>
        </p:nvSpPr>
        <p:spPr>
          <a:xfrm>
            <a:off x="76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Like max_depth in xgboost, learning_rate etc.</a:t>
            </a:r>
            <a:endParaRPr>
              <a:latin typeface="Roboto"/>
              <a:ea typeface="Roboto"/>
              <a:cs typeface="Roboto"/>
              <a:sym typeface="Roboto"/>
            </a:endParaRPr>
          </a:p>
        </p:txBody>
      </p:sp>
      <p:sp>
        <p:nvSpPr>
          <p:cNvPr id="205" name="Google Shape;205;p23"/>
          <p:cNvSpPr txBox="1"/>
          <p:nvPr/>
        </p:nvSpPr>
        <p:spPr>
          <a:xfrm>
            <a:off x="25744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Like AUC, log-loss, RMSE etc. for train, hold out or test set</a:t>
            </a:r>
            <a:endParaRPr>
              <a:latin typeface="Roboto"/>
              <a:ea typeface="Roboto"/>
              <a:cs typeface="Roboto"/>
              <a:sym typeface="Roboto"/>
            </a:endParaRPr>
          </a:p>
        </p:txBody>
      </p:sp>
      <p:sp>
        <p:nvSpPr>
          <p:cNvPr id="206" name="Google Shape;206;p23"/>
          <p:cNvSpPr txBox="1"/>
          <p:nvPr/>
        </p:nvSpPr>
        <p:spPr>
          <a:xfrm>
            <a:off x="5124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Dummy model of objective function</a:t>
            </a:r>
            <a:endParaRPr>
              <a:latin typeface="Roboto"/>
              <a:ea typeface="Roboto"/>
              <a:cs typeface="Roboto"/>
              <a:sym typeface="Roboto"/>
            </a:endParaRPr>
          </a:p>
          <a:p>
            <a:pPr indent="0" lvl="0" marL="0" rtl="0" algn="ctr">
              <a:spcBef>
                <a:spcPts val="0"/>
              </a:spcBef>
              <a:spcAft>
                <a:spcPts val="0"/>
              </a:spcAft>
              <a:buNone/>
            </a:pPr>
            <a:r>
              <a:rPr i="1" lang="en-US">
                <a:latin typeface="Calibri"/>
                <a:ea typeface="Calibri"/>
                <a:cs typeface="Calibri"/>
                <a:sym typeface="Calibri"/>
              </a:rPr>
              <a:t>f̂ ≈ f</a:t>
            </a:r>
            <a:endParaRPr i="1">
              <a:latin typeface="Calibri"/>
              <a:ea typeface="Calibri"/>
              <a:cs typeface="Calibri"/>
              <a:sym typeface="Calibri"/>
            </a:endParaRPr>
          </a:p>
        </p:txBody>
      </p:sp>
      <p:sp>
        <p:nvSpPr>
          <p:cNvPr id="207" name="Google Shape;207;p23"/>
          <p:cNvSpPr txBox="1"/>
          <p:nvPr/>
        </p:nvSpPr>
        <p:spPr>
          <a:xfrm>
            <a:off x="75707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To evaluate which hyperparameters to choose next</a:t>
            </a:r>
            <a:endParaRPr i="1">
              <a:latin typeface="Roboto"/>
              <a:ea typeface="Roboto"/>
              <a:cs typeface="Roboto"/>
              <a:sym typeface="Roboto"/>
            </a:endParaRPr>
          </a:p>
        </p:txBody>
      </p:sp>
      <p:sp>
        <p:nvSpPr>
          <p:cNvPr id="208" name="Google Shape;208;p23"/>
          <p:cNvSpPr txBox="1"/>
          <p:nvPr/>
        </p:nvSpPr>
        <p:spPr>
          <a:xfrm>
            <a:off x="100689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According to history of Score and Hyperparameter Set</a:t>
            </a:r>
            <a:endParaRPr i="1">
              <a:latin typeface="Roboto"/>
              <a:ea typeface="Roboto"/>
              <a:cs typeface="Roboto"/>
              <a:sym typeface="Roboto"/>
            </a:endParaRPr>
          </a:p>
        </p:txBody>
      </p:sp>
      <p:sp>
        <p:nvSpPr>
          <p:cNvPr id="209" name="Google Shape;209;p23"/>
          <p:cNvSpPr txBox="1"/>
          <p:nvPr/>
        </p:nvSpPr>
        <p:spPr>
          <a:xfrm>
            <a:off x="213125" y="3886625"/>
            <a:ext cx="11785200" cy="12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800">
                <a:latin typeface="Roboto"/>
                <a:ea typeface="Roboto"/>
                <a:cs typeface="Roboto"/>
                <a:sym typeface="Roboto"/>
              </a:rPr>
              <a:t>Dummy function of model function</a:t>
            </a:r>
            <a:endParaRPr sz="1800">
              <a:latin typeface="Roboto"/>
              <a:ea typeface="Roboto"/>
              <a:cs typeface="Roboto"/>
              <a:sym typeface="Roboto"/>
            </a:endParaRPr>
          </a:p>
          <a:p>
            <a:pPr indent="0" lvl="0" marL="0" rtl="0" algn="ctr">
              <a:spcBef>
                <a:spcPts val="0"/>
              </a:spcBef>
              <a:spcAft>
                <a:spcPts val="0"/>
              </a:spcAft>
              <a:buClr>
                <a:schemeClr val="dk1"/>
              </a:buClr>
              <a:buSzPts val="1100"/>
              <a:buFont typeface="Arial"/>
              <a:buNone/>
            </a:pPr>
            <a:r>
              <a:rPr i="1" lang="en-US" sz="1800">
                <a:latin typeface="Roboto"/>
                <a:ea typeface="Roboto"/>
                <a:cs typeface="Roboto"/>
                <a:sym typeface="Roboto"/>
              </a:rPr>
              <a:t>f̂ ≈ f</a:t>
            </a:r>
            <a:endParaRPr i="1" sz="1800">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800">
              <a:latin typeface="Roboto"/>
              <a:ea typeface="Roboto"/>
              <a:cs typeface="Roboto"/>
              <a:sym typeface="Roboto"/>
            </a:endParaRPr>
          </a:p>
          <a:p>
            <a:pPr indent="0" lvl="0" marL="0" rtl="0" algn="l">
              <a:spcBef>
                <a:spcPts val="0"/>
              </a:spcBef>
              <a:spcAft>
                <a:spcPts val="0"/>
              </a:spcAft>
              <a:buNone/>
            </a:pPr>
            <a:r>
              <a:rPr lang="en-US" sz="1800">
                <a:latin typeface="Roboto"/>
                <a:ea typeface="Roboto"/>
                <a:cs typeface="Roboto"/>
                <a:sym typeface="Roboto"/>
              </a:rPr>
              <a:t>The probability representation of the objective function built using previous evaluations</a:t>
            </a:r>
            <a:endParaRPr sz="1800">
              <a:latin typeface="Roboto"/>
              <a:ea typeface="Roboto"/>
              <a:cs typeface="Roboto"/>
              <a:sym typeface="Roboto"/>
            </a:endParaRPr>
          </a:p>
        </p:txBody>
      </p:sp>
      <p:sp>
        <p:nvSpPr>
          <p:cNvPr id="210" name="Google Shape;210;p23"/>
          <p:cNvSpPr txBox="1"/>
          <p:nvPr>
            <p:ph type="title"/>
          </p:nvPr>
        </p:nvSpPr>
        <p:spPr>
          <a:xfrm>
            <a:off x="100300" y="87750"/>
            <a:ext cx="84000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SMBO </a:t>
            </a:r>
            <a:r>
              <a:rPr b="1" lang="en-US" sz="2800">
                <a:latin typeface="Roboto"/>
                <a:ea typeface="Roboto"/>
                <a:cs typeface="Roboto"/>
                <a:sym typeface="Roboto"/>
              </a:rPr>
              <a:t>(Sequential Model Based Optimisation)</a:t>
            </a:r>
            <a:endParaRPr b="1">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4"/>
          <p:cNvSpPr/>
          <p:nvPr/>
        </p:nvSpPr>
        <p:spPr>
          <a:xfrm>
            <a:off x="52300" y="1400000"/>
            <a:ext cx="1991400" cy="840300"/>
          </a:xfrm>
          <a:prstGeom prst="flowChartAlternateProcess">
            <a:avLst/>
          </a:prstGeom>
          <a:solidFill>
            <a:srgbClr val="20124D"/>
          </a:solidFill>
          <a:ln cap="flat" cmpd="sng" w="9525">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Hyperparameter Domain</a:t>
            </a:r>
            <a:endParaRPr b="1" sz="1800">
              <a:solidFill>
                <a:srgbClr val="FFFFFF"/>
              </a:solidFill>
              <a:latin typeface="Roboto"/>
              <a:ea typeface="Roboto"/>
              <a:cs typeface="Roboto"/>
              <a:sym typeface="Roboto"/>
            </a:endParaRPr>
          </a:p>
        </p:txBody>
      </p:sp>
      <p:sp>
        <p:nvSpPr>
          <p:cNvPr id="216" name="Google Shape;216;p24"/>
          <p:cNvSpPr/>
          <p:nvPr/>
        </p:nvSpPr>
        <p:spPr>
          <a:xfrm>
            <a:off x="2550450" y="1400000"/>
            <a:ext cx="1991400" cy="840300"/>
          </a:xfrm>
          <a:prstGeom prst="flowChartAlternateProcess">
            <a:avLst/>
          </a:prstGeom>
          <a:solidFill>
            <a:srgbClr val="20124D"/>
          </a:solidFill>
          <a:ln cap="flat" cmpd="sng" w="9525">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a:t>
            </a:r>
            <a:endParaRPr b="1" sz="1800">
              <a:solidFill>
                <a:srgbClr val="FFFFFF"/>
              </a:solidFill>
              <a:latin typeface="Roboto"/>
              <a:ea typeface="Roboto"/>
              <a:cs typeface="Roboto"/>
              <a:sym typeface="Roboto"/>
            </a:endParaRPr>
          </a:p>
          <a:p>
            <a:pPr indent="0" lvl="0" marL="0" rtl="0" algn="ctr">
              <a:spcBef>
                <a:spcPts val="0"/>
              </a:spcBef>
              <a:spcAft>
                <a:spcPts val="0"/>
              </a:spcAft>
              <a:buNone/>
            </a:pPr>
            <a:r>
              <a:rPr b="1" lang="en-US" sz="1800">
                <a:solidFill>
                  <a:srgbClr val="FFFFFF"/>
                </a:solidFill>
                <a:latin typeface="Roboto"/>
                <a:ea typeface="Roboto"/>
                <a:cs typeface="Roboto"/>
                <a:sym typeface="Roboto"/>
              </a:rPr>
              <a:t>Objective Function</a:t>
            </a:r>
            <a:endParaRPr b="1" sz="1800">
              <a:solidFill>
                <a:srgbClr val="FFFFFF"/>
              </a:solidFill>
              <a:latin typeface="Roboto"/>
              <a:ea typeface="Roboto"/>
              <a:cs typeface="Roboto"/>
              <a:sym typeface="Roboto"/>
            </a:endParaRPr>
          </a:p>
        </p:txBody>
      </p:sp>
      <p:sp>
        <p:nvSpPr>
          <p:cNvPr id="217" name="Google Shape;217;p24"/>
          <p:cNvSpPr/>
          <p:nvPr/>
        </p:nvSpPr>
        <p:spPr>
          <a:xfrm>
            <a:off x="5048600" y="1400000"/>
            <a:ext cx="1991400" cy="840300"/>
          </a:xfrm>
          <a:prstGeom prst="flowChartAlternateProcess">
            <a:avLst/>
          </a:prstGeom>
          <a:solidFill>
            <a:srgbClr val="20124D"/>
          </a:solidFill>
          <a:ln cap="flat" cmpd="sng" w="9525">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Assume Surrogate Function</a:t>
            </a:r>
            <a:endParaRPr b="1" sz="1800">
              <a:solidFill>
                <a:srgbClr val="FFFFFF"/>
              </a:solidFill>
              <a:latin typeface="Roboto"/>
              <a:ea typeface="Roboto"/>
              <a:cs typeface="Roboto"/>
              <a:sym typeface="Roboto"/>
            </a:endParaRPr>
          </a:p>
        </p:txBody>
      </p:sp>
      <p:sp>
        <p:nvSpPr>
          <p:cNvPr id="218" name="Google Shape;218;p24"/>
          <p:cNvSpPr/>
          <p:nvPr/>
        </p:nvSpPr>
        <p:spPr>
          <a:xfrm>
            <a:off x="7546750" y="1400000"/>
            <a:ext cx="1991400" cy="840300"/>
          </a:xfrm>
          <a:prstGeom prst="flowChartAlternateProcess">
            <a:avLst/>
          </a:prstGeom>
          <a:solidFill>
            <a:srgbClr val="351C75"/>
          </a:solidFill>
          <a:ln cap="flat" cmpd="sng" w="952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a:t>
            </a:r>
            <a:endParaRPr b="1" sz="1800">
              <a:solidFill>
                <a:srgbClr val="FFFFFF"/>
              </a:solidFill>
              <a:latin typeface="Roboto"/>
              <a:ea typeface="Roboto"/>
              <a:cs typeface="Roboto"/>
              <a:sym typeface="Roboto"/>
            </a:endParaRPr>
          </a:p>
          <a:p>
            <a:pPr indent="0" lvl="0" marL="0" rtl="0" algn="ctr">
              <a:spcBef>
                <a:spcPts val="0"/>
              </a:spcBef>
              <a:spcAft>
                <a:spcPts val="0"/>
              </a:spcAft>
              <a:buNone/>
            </a:pPr>
            <a:r>
              <a:rPr b="1" lang="en-US" sz="1800">
                <a:solidFill>
                  <a:srgbClr val="FFFFFF"/>
                </a:solidFill>
                <a:latin typeface="Roboto"/>
                <a:ea typeface="Roboto"/>
                <a:cs typeface="Roboto"/>
                <a:sym typeface="Roboto"/>
              </a:rPr>
              <a:t>Acquisition Function</a:t>
            </a:r>
            <a:endParaRPr b="1" sz="1800">
              <a:solidFill>
                <a:srgbClr val="FFFFFF"/>
              </a:solidFill>
              <a:latin typeface="Roboto"/>
              <a:ea typeface="Roboto"/>
              <a:cs typeface="Roboto"/>
              <a:sym typeface="Roboto"/>
            </a:endParaRPr>
          </a:p>
        </p:txBody>
      </p:sp>
      <p:sp>
        <p:nvSpPr>
          <p:cNvPr id="219" name="Google Shape;219;p24"/>
          <p:cNvSpPr/>
          <p:nvPr/>
        </p:nvSpPr>
        <p:spPr>
          <a:xfrm>
            <a:off x="1004490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Update Surrogate Function</a:t>
            </a:r>
            <a:endParaRPr b="1" sz="1800">
              <a:solidFill>
                <a:srgbClr val="20124D"/>
              </a:solidFill>
              <a:latin typeface="Roboto"/>
              <a:ea typeface="Roboto"/>
              <a:cs typeface="Roboto"/>
              <a:sym typeface="Roboto"/>
            </a:endParaRPr>
          </a:p>
        </p:txBody>
      </p:sp>
      <p:cxnSp>
        <p:nvCxnSpPr>
          <p:cNvPr id="220" name="Google Shape;220;p24"/>
          <p:cNvCxnSpPr>
            <a:stCxn id="215" idx="3"/>
            <a:endCxn id="216" idx="1"/>
          </p:cNvCxnSpPr>
          <p:nvPr/>
        </p:nvCxnSpPr>
        <p:spPr>
          <a:xfrm>
            <a:off x="2043700" y="1820150"/>
            <a:ext cx="506700" cy="0"/>
          </a:xfrm>
          <a:prstGeom prst="straightConnector1">
            <a:avLst/>
          </a:prstGeom>
          <a:noFill/>
          <a:ln cap="flat" cmpd="sng" w="38100">
            <a:solidFill>
              <a:srgbClr val="20124D"/>
            </a:solidFill>
            <a:prstDash val="solid"/>
            <a:round/>
            <a:headEnd len="med" w="med" type="none"/>
            <a:tailEnd len="med" w="med" type="triangle"/>
          </a:ln>
        </p:spPr>
      </p:cxnSp>
      <p:cxnSp>
        <p:nvCxnSpPr>
          <p:cNvPr id="221" name="Google Shape;221;p24"/>
          <p:cNvCxnSpPr>
            <a:stCxn id="216" idx="3"/>
            <a:endCxn id="217" idx="1"/>
          </p:cNvCxnSpPr>
          <p:nvPr/>
        </p:nvCxnSpPr>
        <p:spPr>
          <a:xfrm>
            <a:off x="4541850" y="1820150"/>
            <a:ext cx="506700" cy="0"/>
          </a:xfrm>
          <a:prstGeom prst="straightConnector1">
            <a:avLst/>
          </a:prstGeom>
          <a:noFill/>
          <a:ln cap="flat" cmpd="sng" w="38100">
            <a:solidFill>
              <a:srgbClr val="20124D"/>
            </a:solidFill>
            <a:prstDash val="solid"/>
            <a:round/>
            <a:headEnd len="med" w="med" type="none"/>
            <a:tailEnd len="med" w="med" type="triangle"/>
          </a:ln>
        </p:spPr>
      </p:cxnSp>
      <p:cxnSp>
        <p:nvCxnSpPr>
          <p:cNvPr id="222" name="Google Shape;222;p24"/>
          <p:cNvCxnSpPr>
            <a:stCxn id="217" idx="3"/>
            <a:endCxn id="218" idx="1"/>
          </p:cNvCxnSpPr>
          <p:nvPr/>
        </p:nvCxnSpPr>
        <p:spPr>
          <a:xfrm>
            <a:off x="7040000" y="1820150"/>
            <a:ext cx="506700" cy="0"/>
          </a:xfrm>
          <a:prstGeom prst="straightConnector1">
            <a:avLst/>
          </a:prstGeom>
          <a:noFill/>
          <a:ln cap="flat" cmpd="sng" w="38100">
            <a:solidFill>
              <a:srgbClr val="20124D"/>
            </a:solidFill>
            <a:prstDash val="solid"/>
            <a:round/>
            <a:headEnd len="med" w="med" type="none"/>
            <a:tailEnd len="med" w="med" type="triangle"/>
          </a:ln>
        </p:spPr>
      </p:cxnSp>
      <p:cxnSp>
        <p:nvCxnSpPr>
          <p:cNvPr id="223" name="Google Shape;223;p24"/>
          <p:cNvCxnSpPr>
            <a:stCxn id="218" idx="3"/>
            <a:endCxn id="219" idx="1"/>
          </p:cNvCxnSpPr>
          <p:nvPr/>
        </p:nvCxnSpPr>
        <p:spPr>
          <a:xfrm>
            <a:off x="9538150" y="1820150"/>
            <a:ext cx="506700" cy="0"/>
          </a:xfrm>
          <a:prstGeom prst="straightConnector1">
            <a:avLst/>
          </a:prstGeom>
          <a:noFill/>
          <a:ln cap="flat" cmpd="sng" w="38100">
            <a:solidFill>
              <a:srgbClr val="B4A7D6"/>
            </a:solidFill>
            <a:prstDash val="solid"/>
            <a:round/>
            <a:headEnd len="med" w="med" type="none"/>
            <a:tailEnd len="med" w="med" type="triangle"/>
          </a:ln>
        </p:spPr>
      </p:cxnSp>
      <p:sp>
        <p:nvSpPr>
          <p:cNvPr id="224" name="Google Shape;224;p24"/>
          <p:cNvSpPr txBox="1"/>
          <p:nvPr/>
        </p:nvSpPr>
        <p:spPr>
          <a:xfrm>
            <a:off x="76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Like max_depth in xgboost, learning_rate etc.</a:t>
            </a:r>
            <a:endParaRPr>
              <a:latin typeface="Roboto"/>
              <a:ea typeface="Roboto"/>
              <a:cs typeface="Roboto"/>
              <a:sym typeface="Roboto"/>
            </a:endParaRPr>
          </a:p>
        </p:txBody>
      </p:sp>
      <p:sp>
        <p:nvSpPr>
          <p:cNvPr id="225" name="Google Shape;225;p24"/>
          <p:cNvSpPr txBox="1"/>
          <p:nvPr/>
        </p:nvSpPr>
        <p:spPr>
          <a:xfrm>
            <a:off x="25744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Like AUC, log-loss, RMSE etc. for train, hold out or test set</a:t>
            </a:r>
            <a:endParaRPr>
              <a:latin typeface="Roboto"/>
              <a:ea typeface="Roboto"/>
              <a:cs typeface="Roboto"/>
              <a:sym typeface="Roboto"/>
            </a:endParaRPr>
          </a:p>
        </p:txBody>
      </p:sp>
      <p:sp>
        <p:nvSpPr>
          <p:cNvPr id="226" name="Google Shape;226;p24"/>
          <p:cNvSpPr txBox="1"/>
          <p:nvPr/>
        </p:nvSpPr>
        <p:spPr>
          <a:xfrm>
            <a:off x="5124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Dummy function of objective function</a:t>
            </a:r>
            <a:endParaRPr>
              <a:latin typeface="Roboto"/>
              <a:ea typeface="Roboto"/>
              <a:cs typeface="Roboto"/>
              <a:sym typeface="Roboto"/>
            </a:endParaRPr>
          </a:p>
          <a:p>
            <a:pPr indent="0" lvl="0" marL="0" rtl="0" algn="ctr">
              <a:spcBef>
                <a:spcPts val="0"/>
              </a:spcBef>
              <a:spcAft>
                <a:spcPts val="0"/>
              </a:spcAft>
              <a:buNone/>
            </a:pPr>
            <a:r>
              <a:rPr i="1" lang="en-US">
                <a:latin typeface="Calibri"/>
                <a:ea typeface="Calibri"/>
                <a:cs typeface="Calibri"/>
                <a:sym typeface="Calibri"/>
              </a:rPr>
              <a:t>f̂ ≈ f</a:t>
            </a:r>
            <a:endParaRPr i="1">
              <a:latin typeface="Calibri"/>
              <a:ea typeface="Calibri"/>
              <a:cs typeface="Calibri"/>
              <a:sym typeface="Calibri"/>
            </a:endParaRPr>
          </a:p>
        </p:txBody>
      </p:sp>
      <p:sp>
        <p:nvSpPr>
          <p:cNvPr id="227" name="Google Shape;227;p24"/>
          <p:cNvSpPr txBox="1"/>
          <p:nvPr/>
        </p:nvSpPr>
        <p:spPr>
          <a:xfrm>
            <a:off x="75707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To evaluate which hyperparameters to choose next</a:t>
            </a:r>
            <a:endParaRPr i="1">
              <a:latin typeface="Roboto"/>
              <a:ea typeface="Roboto"/>
              <a:cs typeface="Roboto"/>
              <a:sym typeface="Roboto"/>
            </a:endParaRPr>
          </a:p>
        </p:txBody>
      </p:sp>
      <p:sp>
        <p:nvSpPr>
          <p:cNvPr id="228" name="Google Shape;228;p24"/>
          <p:cNvSpPr txBox="1"/>
          <p:nvPr/>
        </p:nvSpPr>
        <p:spPr>
          <a:xfrm>
            <a:off x="100689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According to history of Score and Hyperparameter Set</a:t>
            </a:r>
            <a:endParaRPr i="1">
              <a:latin typeface="Roboto"/>
              <a:ea typeface="Roboto"/>
              <a:cs typeface="Roboto"/>
              <a:sym typeface="Roboto"/>
            </a:endParaRPr>
          </a:p>
        </p:txBody>
      </p:sp>
      <p:sp>
        <p:nvSpPr>
          <p:cNvPr id="229" name="Google Shape;229;p24"/>
          <p:cNvSpPr txBox="1"/>
          <p:nvPr/>
        </p:nvSpPr>
        <p:spPr>
          <a:xfrm>
            <a:off x="213125" y="3886625"/>
            <a:ext cx="11785200" cy="12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latin typeface="Roboto"/>
                <a:ea typeface="Roboto"/>
                <a:cs typeface="Roboto"/>
                <a:sym typeface="Roboto"/>
              </a:rPr>
              <a:t>The acquisition function is the criteria by which the next set of hyperparameters are chosen from the surrogate function</a:t>
            </a:r>
            <a:endParaRPr sz="1800">
              <a:latin typeface="Roboto"/>
              <a:ea typeface="Roboto"/>
              <a:cs typeface="Roboto"/>
              <a:sym typeface="Roboto"/>
            </a:endParaRPr>
          </a:p>
        </p:txBody>
      </p:sp>
      <p:sp>
        <p:nvSpPr>
          <p:cNvPr id="230" name="Google Shape;230;p24"/>
          <p:cNvSpPr txBox="1"/>
          <p:nvPr>
            <p:ph type="title"/>
          </p:nvPr>
        </p:nvSpPr>
        <p:spPr>
          <a:xfrm>
            <a:off x="100300" y="87750"/>
            <a:ext cx="84000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SMBO </a:t>
            </a:r>
            <a:r>
              <a:rPr b="1" lang="en-US" sz="2800">
                <a:latin typeface="Roboto"/>
                <a:ea typeface="Roboto"/>
                <a:cs typeface="Roboto"/>
                <a:sym typeface="Roboto"/>
              </a:rPr>
              <a:t>(Sequential Model Based Optimisation)</a:t>
            </a:r>
            <a:endParaRPr b="1">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25"/>
          <p:cNvSpPr/>
          <p:nvPr/>
        </p:nvSpPr>
        <p:spPr>
          <a:xfrm>
            <a:off x="52300" y="1400000"/>
            <a:ext cx="1991400" cy="840300"/>
          </a:xfrm>
          <a:prstGeom prst="flowChartAlternateProcess">
            <a:avLst/>
          </a:prstGeom>
          <a:solidFill>
            <a:srgbClr val="20124D"/>
          </a:solidFill>
          <a:ln cap="flat" cmpd="sng" w="9525">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Hyperparameter Domain</a:t>
            </a:r>
            <a:endParaRPr b="1" sz="1800">
              <a:solidFill>
                <a:srgbClr val="FFFFFF"/>
              </a:solidFill>
              <a:latin typeface="Roboto"/>
              <a:ea typeface="Roboto"/>
              <a:cs typeface="Roboto"/>
              <a:sym typeface="Roboto"/>
            </a:endParaRPr>
          </a:p>
        </p:txBody>
      </p:sp>
      <p:sp>
        <p:nvSpPr>
          <p:cNvPr id="236" name="Google Shape;236;p25"/>
          <p:cNvSpPr/>
          <p:nvPr/>
        </p:nvSpPr>
        <p:spPr>
          <a:xfrm>
            <a:off x="2550450" y="1400000"/>
            <a:ext cx="1991400" cy="840300"/>
          </a:xfrm>
          <a:prstGeom prst="flowChartAlternateProcess">
            <a:avLst/>
          </a:prstGeom>
          <a:solidFill>
            <a:srgbClr val="20124D"/>
          </a:solidFill>
          <a:ln cap="flat" cmpd="sng" w="9525">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a:t>
            </a:r>
            <a:endParaRPr b="1" sz="1800">
              <a:solidFill>
                <a:srgbClr val="FFFFFF"/>
              </a:solidFill>
              <a:latin typeface="Roboto"/>
              <a:ea typeface="Roboto"/>
              <a:cs typeface="Roboto"/>
              <a:sym typeface="Roboto"/>
            </a:endParaRPr>
          </a:p>
          <a:p>
            <a:pPr indent="0" lvl="0" marL="0" rtl="0" algn="ctr">
              <a:spcBef>
                <a:spcPts val="0"/>
              </a:spcBef>
              <a:spcAft>
                <a:spcPts val="0"/>
              </a:spcAft>
              <a:buNone/>
            </a:pPr>
            <a:r>
              <a:rPr b="1" lang="en-US" sz="1800">
                <a:solidFill>
                  <a:srgbClr val="FFFFFF"/>
                </a:solidFill>
                <a:latin typeface="Roboto"/>
                <a:ea typeface="Roboto"/>
                <a:cs typeface="Roboto"/>
                <a:sym typeface="Roboto"/>
              </a:rPr>
              <a:t>Objective Function</a:t>
            </a:r>
            <a:endParaRPr b="1" sz="1800">
              <a:solidFill>
                <a:srgbClr val="FFFFFF"/>
              </a:solidFill>
              <a:latin typeface="Roboto"/>
              <a:ea typeface="Roboto"/>
              <a:cs typeface="Roboto"/>
              <a:sym typeface="Roboto"/>
            </a:endParaRPr>
          </a:p>
        </p:txBody>
      </p:sp>
      <p:sp>
        <p:nvSpPr>
          <p:cNvPr id="237" name="Google Shape;237;p25"/>
          <p:cNvSpPr/>
          <p:nvPr/>
        </p:nvSpPr>
        <p:spPr>
          <a:xfrm>
            <a:off x="5048600" y="1400000"/>
            <a:ext cx="1991400" cy="840300"/>
          </a:xfrm>
          <a:prstGeom prst="flowChartAlternateProcess">
            <a:avLst/>
          </a:prstGeom>
          <a:solidFill>
            <a:srgbClr val="20124D"/>
          </a:solidFill>
          <a:ln cap="flat" cmpd="sng" w="9525">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Assume Surrogate Function</a:t>
            </a:r>
            <a:endParaRPr b="1" sz="1800">
              <a:solidFill>
                <a:srgbClr val="FFFFFF"/>
              </a:solidFill>
              <a:latin typeface="Roboto"/>
              <a:ea typeface="Roboto"/>
              <a:cs typeface="Roboto"/>
              <a:sym typeface="Roboto"/>
            </a:endParaRPr>
          </a:p>
        </p:txBody>
      </p:sp>
      <p:sp>
        <p:nvSpPr>
          <p:cNvPr id="238" name="Google Shape;238;p25"/>
          <p:cNvSpPr/>
          <p:nvPr/>
        </p:nvSpPr>
        <p:spPr>
          <a:xfrm>
            <a:off x="7546750" y="1400000"/>
            <a:ext cx="1991400" cy="840300"/>
          </a:xfrm>
          <a:prstGeom prst="flowChartAlternateProcess">
            <a:avLst/>
          </a:prstGeom>
          <a:solidFill>
            <a:srgbClr val="20124D"/>
          </a:solidFill>
          <a:ln cap="flat" cmpd="sng" w="9525">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a:t>
            </a:r>
            <a:endParaRPr b="1" sz="1800">
              <a:solidFill>
                <a:srgbClr val="FFFFFF"/>
              </a:solidFill>
              <a:latin typeface="Roboto"/>
              <a:ea typeface="Roboto"/>
              <a:cs typeface="Roboto"/>
              <a:sym typeface="Roboto"/>
            </a:endParaRPr>
          </a:p>
          <a:p>
            <a:pPr indent="0" lvl="0" marL="0" rtl="0" algn="ctr">
              <a:spcBef>
                <a:spcPts val="0"/>
              </a:spcBef>
              <a:spcAft>
                <a:spcPts val="0"/>
              </a:spcAft>
              <a:buNone/>
            </a:pPr>
            <a:r>
              <a:rPr b="1" lang="en-US" sz="1800">
                <a:solidFill>
                  <a:srgbClr val="FFFFFF"/>
                </a:solidFill>
                <a:latin typeface="Roboto"/>
                <a:ea typeface="Roboto"/>
                <a:cs typeface="Roboto"/>
                <a:sym typeface="Roboto"/>
              </a:rPr>
              <a:t>Acquisition Function</a:t>
            </a:r>
            <a:endParaRPr b="1" sz="1800">
              <a:solidFill>
                <a:srgbClr val="FFFFFF"/>
              </a:solidFill>
              <a:latin typeface="Roboto"/>
              <a:ea typeface="Roboto"/>
              <a:cs typeface="Roboto"/>
              <a:sym typeface="Roboto"/>
            </a:endParaRPr>
          </a:p>
        </p:txBody>
      </p:sp>
      <p:sp>
        <p:nvSpPr>
          <p:cNvPr id="239" name="Google Shape;239;p25"/>
          <p:cNvSpPr/>
          <p:nvPr/>
        </p:nvSpPr>
        <p:spPr>
          <a:xfrm>
            <a:off x="10044900" y="1400000"/>
            <a:ext cx="1991400" cy="840300"/>
          </a:xfrm>
          <a:prstGeom prst="flowChartAlternateProcess">
            <a:avLst/>
          </a:prstGeom>
          <a:solidFill>
            <a:srgbClr val="351C75"/>
          </a:solidFill>
          <a:ln cap="flat" cmpd="sng" w="952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Update Surrogate Function</a:t>
            </a:r>
            <a:endParaRPr b="1" sz="1800">
              <a:solidFill>
                <a:srgbClr val="FFFFFF"/>
              </a:solidFill>
              <a:latin typeface="Roboto"/>
              <a:ea typeface="Roboto"/>
              <a:cs typeface="Roboto"/>
              <a:sym typeface="Roboto"/>
            </a:endParaRPr>
          </a:p>
        </p:txBody>
      </p:sp>
      <p:cxnSp>
        <p:nvCxnSpPr>
          <p:cNvPr id="240" name="Google Shape;240;p25"/>
          <p:cNvCxnSpPr>
            <a:stCxn id="235" idx="3"/>
            <a:endCxn id="236" idx="1"/>
          </p:cNvCxnSpPr>
          <p:nvPr/>
        </p:nvCxnSpPr>
        <p:spPr>
          <a:xfrm>
            <a:off x="2043700" y="1820150"/>
            <a:ext cx="506700" cy="0"/>
          </a:xfrm>
          <a:prstGeom prst="straightConnector1">
            <a:avLst/>
          </a:prstGeom>
          <a:noFill/>
          <a:ln cap="flat" cmpd="sng" w="38100">
            <a:solidFill>
              <a:srgbClr val="20124D"/>
            </a:solidFill>
            <a:prstDash val="solid"/>
            <a:round/>
            <a:headEnd len="med" w="med" type="none"/>
            <a:tailEnd len="med" w="med" type="triangle"/>
          </a:ln>
        </p:spPr>
      </p:cxnSp>
      <p:cxnSp>
        <p:nvCxnSpPr>
          <p:cNvPr id="241" name="Google Shape;241;p25"/>
          <p:cNvCxnSpPr>
            <a:stCxn id="236" idx="3"/>
            <a:endCxn id="237" idx="1"/>
          </p:cNvCxnSpPr>
          <p:nvPr/>
        </p:nvCxnSpPr>
        <p:spPr>
          <a:xfrm>
            <a:off x="4541850" y="1820150"/>
            <a:ext cx="506700" cy="0"/>
          </a:xfrm>
          <a:prstGeom prst="straightConnector1">
            <a:avLst/>
          </a:prstGeom>
          <a:noFill/>
          <a:ln cap="flat" cmpd="sng" w="38100">
            <a:solidFill>
              <a:srgbClr val="20124D"/>
            </a:solidFill>
            <a:prstDash val="solid"/>
            <a:round/>
            <a:headEnd len="med" w="med" type="none"/>
            <a:tailEnd len="med" w="med" type="triangle"/>
          </a:ln>
        </p:spPr>
      </p:cxnSp>
      <p:cxnSp>
        <p:nvCxnSpPr>
          <p:cNvPr id="242" name="Google Shape;242;p25"/>
          <p:cNvCxnSpPr>
            <a:stCxn id="237" idx="3"/>
            <a:endCxn id="238" idx="1"/>
          </p:cNvCxnSpPr>
          <p:nvPr/>
        </p:nvCxnSpPr>
        <p:spPr>
          <a:xfrm>
            <a:off x="7040000" y="1820150"/>
            <a:ext cx="506700" cy="0"/>
          </a:xfrm>
          <a:prstGeom prst="straightConnector1">
            <a:avLst/>
          </a:prstGeom>
          <a:noFill/>
          <a:ln cap="flat" cmpd="sng" w="38100">
            <a:solidFill>
              <a:srgbClr val="20124D"/>
            </a:solidFill>
            <a:prstDash val="solid"/>
            <a:round/>
            <a:headEnd len="med" w="med" type="none"/>
            <a:tailEnd len="med" w="med" type="triangle"/>
          </a:ln>
        </p:spPr>
      </p:cxnSp>
      <p:cxnSp>
        <p:nvCxnSpPr>
          <p:cNvPr id="243" name="Google Shape;243;p25"/>
          <p:cNvCxnSpPr>
            <a:stCxn id="238" idx="3"/>
            <a:endCxn id="239" idx="1"/>
          </p:cNvCxnSpPr>
          <p:nvPr/>
        </p:nvCxnSpPr>
        <p:spPr>
          <a:xfrm>
            <a:off x="9538150" y="1820150"/>
            <a:ext cx="506700" cy="0"/>
          </a:xfrm>
          <a:prstGeom prst="straightConnector1">
            <a:avLst/>
          </a:prstGeom>
          <a:noFill/>
          <a:ln cap="flat" cmpd="sng" w="38100">
            <a:solidFill>
              <a:srgbClr val="20124D"/>
            </a:solidFill>
            <a:prstDash val="solid"/>
            <a:round/>
            <a:headEnd len="med" w="med" type="none"/>
            <a:tailEnd len="med" w="med" type="triangle"/>
          </a:ln>
        </p:spPr>
      </p:cxnSp>
      <p:sp>
        <p:nvSpPr>
          <p:cNvPr id="244" name="Google Shape;244;p25"/>
          <p:cNvSpPr txBox="1"/>
          <p:nvPr/>
        </p:nvSpPr>
        <p:spPr>
          <a:xfrm>
            <a:off x="76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Like max_depth in xgboost, learning_rate etc.</a:t>
            </a:r>
            <a:endParaRPr>
              <a:latin typeface="Roboto"/>
              <a:ea typeface="Roboto"/>
              <a:cs typeface="Roboto"/>
              <a:sym typeface="Roboto"/>
            </a:endParaRPr>
          </a:p>
        </p:txBody>
      </p:sp>
      <p:sp>
        <p:nvSpPr>
          <p:cNvPr id="245" name="Google Shape;245;p25"/>
          <p:cNvSpPr txBox="1"/>
          <p:nvPr/>
        </p:nvSpPr>
        <p:spPr>
          <a:xfrm>
            <a:off x="25744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Like AUC, log-loss, RMSE etc. for train, hold out or test set</a:t>
            </a:r>
            <a:endParaRPr>
              <a:latin typeface="Roboto"/>
              <a:ea typeface="Roboto"/>
              <a:cs typeface="Roboto"/>
              <a:sym typeface="Roboto"/>
            </a:endParaRPr>
          </a:p>
        </p:txBody>
      </p:sp>
      <p:sp>
        <p:nvSpPr>
          <p:cNvPr id="246" name="Google Shape;246;p25"/>
          <p:cNvSpPr txBox="1"/>
          <p:nvPr/>
        </p:nvSpPr>
        <p:spPr>
          <a:xfrm>
            <a:off x="5124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Dummy function of objective function</a:t>
            </a:r>
            <a:endParaRPr>
              <a:latin typeface="Roboto"/>
              <a:ea typeface="Roboto"/>
              <a:cs typeface="Roboto"/>
              <a:sym typeface="Roboto"/>
            </a:endParaRPr>
          </a:p>
          <a:p>
            <a:pPr indent="0" lvl="0" marL="0" rtl="0" algn="ctr">
              <a:spcBef>
                <a:spcPts val="0"/>
              </a:spcBef>
              <a:spcAft>
                <a:spcPts val="0"/>
              </a:spcAft>
              <a:buNone/>
            </a:pPr>
            <a:r>
              <a:rPr i="1" lang="en-US">
                <a:latin typeface="Calibri"/>
                <a:ea typeface="Calibri"/>
                <a:cs typeface="Calibri"/>
                <a:sym typeface="Calibri"/>
              </a:rPr>
              <a:t>f̂ ≈ f</a:t>
            </a:r>
            <a:endParaRPr i="1">
              <a:latin typeface="Calibri"/>
              <a:ea typeface="Calibri"/>
              <a:cs typeface="Calibri"/>
              <a:sym typeface="Calibri"/>
            </a:endParaRPr>
          </a:p>
        </p:txBody>
      </p:sp>
      <p:sp>
        <p:nvSpPr>
          <p:cNvPr id="247" name="Google Shape;247;p25"/>
          <p:cNvSpPr txBox="1"/>
          <p:nvPr/>
        </p:nvSpPr>
        <p:spPr>
          <a:xfrm>
            <a:off x="75707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To evaluate which hyperparameters to choose next</a:t>
            </a:r>
            <a:endParaRPr i="1">
              <a:latin typeface="Roboto"/>
              <a:ea typeface="Roboto"/>
              <a:cs typeface="Roboto"/>
              <a:sym typeface="Roboto"/>
            </a:endParaRPr>
          </a:p>
        </p:txBody>
      </p:sp>
      <p:sp>
        <p:nvSpPr>
          <p:cNvPr id="248" name="Google Shape;248;p25"/>
          <p:cNvSpPr txBox="1"/>
          <p:nvPr/>
        </p:nvSpPr>
        <p:spPr>
          <a:xfrm>
            <a:off x="100689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According to history of Score and Hyperparameter Set</a:t>
            </a:r>
            <a:endParaRPr i="1">
              <a:latin typeface="Roboto"/>
              <a:ea typeface="Roboto"/>
              <a:cs typeface="Roboto"/>
              <a:sym typeface="Roboto"/>
            </a:endParaRPr>
          </a:p>
        </p:txBody>
      </p:sp>
      <p:sp>
        <p:nvSpPr>
          <p:cNvPr id="249" name="Google Shape;249;p25"/>
          <p:cNvSpPr txBox="1"/>
          <p:nvPr/>
        </p:nvSpPr>
        <p:spPr>
          <a:xfrm>
            <a:off x="213125" y="3472875"/>
            <a:ext cx="11785200" cy="28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latin typeface="Roboto"/>
                <a:ea typeface="Roboto"/>
                <a:cs typeface="Roboto"/>
                <a:sym typeface="Roboto"/>
              </a:rPr>
              <a:t>According to history of Score and Hyperparameter Set including </a:t>
            </a:r>
            <a:r>
              <a:rPr lang="en-US" sz="1800">
                <a:latin typeface="Roboto"/>
                <a:ea typeface="Roboto"/>
                <a:cs typeface="Roboto"/>
                <a:sym typeface="Roboto"/>
              </a:rPr>
              <a:t>evaluation</a:t>
            </a:r>
            <a:r>
              <a:rPr lang="en-US" sz="1800">
                <a:latin typeface="Roboto"/>
                <a:ea typeface="Roboto"/>
                <a:cs typeface="Roboto"/>
                <a:sym typeface="Roboto"/>
              </a:rPr>
              <a:t> of latest point </a:t>
            </a:r>
            <a:r>
              <a:rPr lang="en-US" sz="1800">
                <a:latin typeface="Roboto"/>
                <a:ea typeface="Roboto"/>
                <a:cs typeface="Roboto"/>
                <a:sym typeface="Roboto"/>
              </a:rPr>
              <a:t>acquired</a:t>
            </a:r>
            <a:r>
              <a:rPr lang="en-US" sz="1800">
                <a:latin typeface="Roboto"/>
                <a:ea typeface="Roboto"/>
                <a:cs typeface="Roboto"/>
                <a:sym typeface="Roboto"/>
              </a:rPr>
              <a:t> by Acquisition Function</a:t>
            </a:r>
            <a:endParaRPr sz="1800">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a:p>
            <a:pPr indent="0" lvl="0" marL="0" rtl="0" algn="l">
              <a:spcBef>
                <a:spcPts val="0"/>
              </a:spcBef>
              <a:spcAft>
                <a:spcPts val="0"/>
              </a:spcAft>
              <a:buNone/>
            </a:pPr>
            <a:r>
              <a:rPr lang="en-US" sz="1800">
                <a:latin typeface="Roboto"/>
                <a:ea typeface="Roboto"/>
                <a:cs typeface="Roboto"/>
                <a:sym typeface="Roboto"/>
              </a:rPr>
              <a:t>There are various variants of SMBO methods, which majorly differ in</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Surrogate Function</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Acquisition Function</a:t>
            </a:r>
            <a:endParaRPr sz="1800">
              <a:latin typeface="Roboto"/>
              <a:ea typeface="Roboto"/>
              <a:cs typeface="Roboto"/>
              <a:sym typeface="Roboto"/>
            </a:endParaRPr>
          </a:p>
        </p:txBody>
      </p:sp>
      <p:sp>
        <p:nvSpPr>
          <p:cNvPr id="250" name="Google Shape;250;p25"/>
          <p:cNvSpPr txBox="1"/>
          <p:nvPr>
            <p:ph type="title"/>
          </p:nvPr>
        </p:nvSpPr>
        <p:spPr>
          <a:xfrm>
            <a:off x="100300" y="87750"/>
            <a:ext cx="84000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SMBO </a:t>
            </a:r>
            <a:r>
              <a:rPr b="1" lang="en-US" sz="2800">
                <a:latin typeface="Roboto"/>
                <a:ea typeface="Roboto"/>
                <a:cs typeface="Roboto"/>
                <a:sym typeface="Roboto"/>
              </a:rPr>
              <a:t>(Sequential Model Based Optimisation)</a:t>
            </a:r>
            <a:endParaRPr b="1">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26"/>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Bayesian Optimization</a:t>
            </a:r>
            <a:endParaRPr b="1">
              <a:latin typeface="Roboto"/>
              <a:ea typeface="Roboto"/>
              <a:cs typeface="Roboto"/>
              <a:sym typeface="Roboto"/>
            </a:endParaRPr>
          </a:p>
        </p:txBody>
      </p:sp>
      <p:sp>
        <p:nvSpPr>
          <p:cNvPr id="256" name="Google Shape;256;p26"/>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0" lvl="0" marL="0" marR="0" rtl="0" algn="l">
              <a:lnSpc>
                <a:spcPct val="90000"/>
              </a:lnSpc>
              <a:spcBef>
                <a:spcPts val="1000"/>
              </a:spcBef>
              <a:spcAft>
                <a:spcPts val="0"/>
              </a:spcAft>
              <a:buNone/>
            </a:pPr>
            <a:r>
              <a:rPr lang="en-US" sz="1800">
                <a:latin typeface="Roboto"/>
                <a:ea typeface="Roboto"/>
                <a:cs typeface="Roboto"/>
                <a:sym typeface="Roboto"/>
              </a:rPr>
              <a:t>Bayesian Optimisation builds a probability model of the objective function and uses it to select optimum set of hyperparameter to evaluate true objective function.</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p:txBody>
      </p:sp>
      <p:sp>
        <p:nvSpPr>
          <p:cNvPr id="257" name="Google Shape;257;p26"/>
          <p:cNvSpPr/>
          <p:nvPr/>
        </p:nvSpPr>
        <p:spPr>
          <a:xfrm>
            <a:off x="4334903" y="2062870"/>
            <a:ext cx="3289800" cy="3276300"/>
          </a:xfrm>
          <a:prstGeom prst="donut">
            <a:avLst>
              <a:gd fmla="val 16067" name="adj"/>
            </a:avLst>
          </a:prstGeom>
          <a:solidFill>
            <a:srgbClr val="D9D2E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58" name="Google Shape;258;p26"/>
          <p:cNvGrpSpPr/>
          <p:nvPr/>
        </p:nvGrpSpPr>
        <p:grpSpPr>
          <a:xfrm>
            <a:off x="2241026" y="2255522"/>
            <a:ext cx="2501657" cy="863717"/>
            <a:chOff x="1680836" y="1315124"/>
            <a:chExt cx="1931633" cy="669600"/>
          </a:xfrm>
        </p:grpSpPr>
        <p:cxnSp>
          <p:nvCxnSpPr>
            <p:cNvPr id="259" name="Google Shape;259;p26"/>
            <p:cNvCxnSpPr/>
            <p:nvPr/>
          </p:nvCxnSpPr>
          <p:spPr>
            <a:xfrm>
              <a:off x="3178969" y="1638300"/>
              <a:ext cx="433500" cy="252300"/>
            </a:xfrm>
            <a:prstGeom prst="straightConnector1">
              <a:avLst/>
            </a:prstGeom>
            <a:noFill/>
            <a:ln cap="flat" cmpd="sng" w="19050">
              <a:solidFill>
                <a:srgbClr val="20124D"/>
              </a:solidFill>
              <a:prstDash val="solid"/>
              <a:round/>
              <a:headEnd len="med" w="med" type="oval"/>
              <a:tailEnd len="sm" w="sm" type="none"/>
            </a:ln>
          </p:spPr>
        </p:cxnSp>
        <p:sp>
          <p:nvSpPr>
            <p:cNvPr id="260" name="Google Shape;260;p26"/>
            <p:cNvSpPr txBox="1"/>
            <p:nvPr/>
          </p:nvSpPr>
          <p:spPr>
            <a:xfrm>
              <a:off x="1680836" y="1315124"/>
              <a:ext cx="1495200" cy="6696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lang="en-US" sz="1200">
                  <a:latin typeface="Roboto"/>
                  <a:ea typeface="Roboto"/>
                  <a:cs typeface="Roboto"/>
                  <a:sym typeface="Roboto"/>
                </a:rPr>
                <a:t>Choose Hyperparameter that maximises some utility over current belief</a:t>
              </a:r>
              <a:endParaRPr sz="1200">
                <a:latin typeface="Roboto"/>
                <a:ea typeface="Roboto"/>
                <a:cs typeface="Roboto"/>
                <a:sym typeface="Roboto"/>
              </a:endParaRPr>
            </a:p>
          </p:txBody>
        </p:sp>
      </p:grpSp>
      <p:grpSp>
        <p:nvGrpSpPr>
          <p:cNvPr id="261" name="Google Shape;261;p26"/>
          <p:cNvGrpSpPr/>
          <p:nvPr/>
        </p:nvGrpSpPr>
        <p:grpSpPr>
          <a:xfrm>
            <a:off x="7209654" y="2255522"/>
            <a:ext cx="2512502" cy="863717"/>
            <a:chOff x="5517319" y="1315124"/>
            <a:chExt cx="1940006" cy="669600"/>
          </a:xfrm>
        </p:grpSpPr>
        <p:cxnSp>
          <p:nvCxnSpPr>
            <p:cNvPr id="262" name="Google Shape;262;p26"/>
            <p:cNvCxnSpPr/>
            <p:nvPr/>
          </p:nvCxnSpPr>
          <p:spPr>
            <a:xfrm flipH="1">
              <a:off x="5517319" y="1638300"/>
              <a:ext cx="433500" cy="252300"/>
            </a:xfrm>
            <a:prstGeom prst="straightConnector1">
              <a:avLst/>
            </a:prstGeom>
            <a:noFill/>
            <a:ln cap="flat" cmpd="sng" w="19050">
              <a:solidFill>
                <a:srgbClr val="20124D"/>
              </a:solidFill>
              <a:prstDash val="solid"/>
              <a:round/>
              <a:headEnd len="med" w="med" type="oval"/>
              <a:tailEnd len="sm" w="sm" type="none"/>
            </a:ln>
            <a:effectLst>
              <a:outerShdw blurRad="57150" rotWithShape="0" algn="bl" dir="5400000" dist="19050">
                <a:srgbClr val="20124D">
                  <a:alpha val="50000"/>
                </a:srgbClr>
              </a:outerShdw>
            </a:effectLst>
          </p:spPr>
        </p:cxnSp>
        <p:sp>
          <p:nvSpPr>
            <p:cNvPr id="263" name="Google Shape;263;p26"/>
            <p:cNvSpPr txBox="1"/>
            <p:nvPr/>
          </p:nvSpPr>
          <p:spPr>
            <a:xfrm>
              <a:off x="5962125" y="1315124"/>
              <a:ext cx="1495200" cy="6696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en-US" sz="1100">
                  <a:latin typeface="Roboto"/>
                  <a:ea typeface="Roboto"/>
                  <a:cs typeface="Roboto"/>
                  <a:sym typeface="Roboto"/>
                </a:rPr>
                <a:t>E</a:t>
              </a:r>
              <a:r>
                <a:rPr lang="en-US" sz="1200">
                  <a:latin typeface="Roboto"/>
                  <a:ea typeface="Roboto"/>
                  <a:cs typeface="Roboto"/>
                  <a:sym typeface="Roboto"/>
                </a:rPr>
                <a:t>valuate Objective Function for set of hyperparameter</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b="1" sz="1100">
                <a:latin typeface="Roboto"/>
                <a:ea typeface="Roboto"/>
                <a:cs typeface="Roboto"/>
                <a:sym typeface="Roboto"/>
              </a:endParaRPr>
            </a:p>
          </p:txBody>
        </p:sp>
      </p:grpSp>
      <p:grpSp>
        <p:nvGrpSpPr>
          <p:cNvPr id="264" name="Google Shape;264;p26"/>
          <p:cNvGrpSpPr/>
          <p:nvPr/>
        </p:nvGrpSpPr>
        <p:grpSpPr>
          <a:xfrm>
            <a:off x="4996209" y="5119122"/>
            <a:ext cx="1936434" cy="1475382"/>
            <a:chOff x="3808226" y="3535140"/>
            <a:chExt cx="1495200" cy="1143796"/>
          </a:xfrm>
        </p:grpSpPr>
        <p:cxnSp>
          <p:nvCxnSpPr>
            <p:cNvPr id="265" name="Google Shape;265;p26"/>
            <p:cNvCxnSpPr/>
            <p:nvPr/>
          </p:nvCxnSpPr>
          <p:spPr>
            <a:xfrm rot="10800000">
              <a:off x="4556399" y="3535140"/>
              <a:ext cx="0" cy="460500"/>
            </a:xfrm>
            <a:prstGeom prst="straightConnector1">
              <a:avLst/>
            </a:prstGeom>
            <a:noFill/>
            <a:ln cap="flat" cmpd="sng" w="19050">
              <a:solidFill>
                <a:srgbClr val="20124D"/>
              </a:solidFill>
              <a:prstDash val="solid"/>
              <a:round/>
              <a:headEnd len="med" w="med" type="oval"/>
              <a:tailEnd len="sm" w="sm" type="none"/>
            </a:ln>
          </p:spPr>
        </p:cxnSp>
        <p:sp>
          <p:nvSpPr>
            <p:cNvPr id="266" name="Google Shape;266;p26"/>
            <p:cNvSpPr txBox="1"/>
            <p:nvPr/>
          </p:nvSpPr>
          <p:spPr>
            <a:xfrm>
              <a:off x="3808226" y="4009336"/>
              <a:ext cx="1495200" cy="6696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0"/>
                </a:spcAft>
                <a:buNone/>
              </a:pPr>
              <a:r>
                <a:rPr lang="en-US" sz="1200">
                  <a:latin typeface="Roboto"/>
                  <a:ea typeface="Roboto"/>
                  <a:cs typeface="Roboto"/>
                  <a:sym typeface="Roboto"/>
                </a:rPr>
                <a:t>Update current belief of distribution of objective function</a:t>
              </a:r>
              <a:endParaRPr sz="1200">
                <a:latin typeface="Roboto"/>
                <a:ea typeface="Roboto"/>
                <a:cs typeface="Roboto"/>
                <a:sym typeface="Roboto"/>
              </a:endParaRPr>
            </a:p>
          </p:txBody>
        </p:sp>
      </p:grpSp>
      <p:sp>
        <p:nvSpPr>
          <p:cNvPr id="267" name="Google Shape;267;p26"/>
          <p:cNvSpPr txBox="1"/>
          <p:nvPr/>
        </p:nvSpPr>
        <p:spPr>
          <a:xfrm>
            <a:off x="5045008" y="3211834"/>
            <a:ext cx="1869600" cy="1037400"/>
          </a:xfrm>
          <a:prstGeom prst="rect">
            <a:avLst/>
          </a:prstGeom>
          <a:noFill/>
          <a:ln>
            <a:noFill/>
          </a:ln>
        </p:spPr>
        <p:txBody>
          <a:bodyPr anchorCtr="0" anchor="ctr" bIns="121900" lIns="121900" spcFirstLastPara="1" rIns="121900" wrap="square" tIns="121900">
            <a:noAutofit/>
          </a:bodyPr>
          <a:lstStyle/>
          <a:p>
            <a:pPr indent="0" lvl="0" marL="0" rtl="0" algn="ctr">
              <a:lnSpc>
                <a:spcPct val="115000"/>
              </a:lnSpc>
              <a:spcBef>
                <a:spcPts val="0"/>
              </a:spcBef>
              <a:spcAft>
                <a:spcPts val="0"/>
              </a:spcAft>
              <a:buNone/>
            </a:pPr>
            <a:r>
              <a:rPr b="1" lang="en-US" sz="2000">
                <a:latin typeface="Roboto"/>
                <a:ea typeface="Roboto"/>
                <a:cs typeface="Roboto"/>
                <a:sym typeface="Roboto"/>
              </a:rPr>
              <a:t>Bayesian Optimisation</a:t>
            </a:r>
            <a:endParaRPr sz="2000"/>
          </a:p>
        </p:txBody>
      </p:sp>
      <p:sp>
        <p:nvSpPr>
          <p:cNvPr id="268" name="Google Shape;268;p26"/>
          <p:cNvSpPr/>
          <p:nvPr/>
        </p:nvSpPr>
        <p:spPr>
          <a:xfrm rot="1794172">
            <a:off x="4236140" y="1958963"/>
            <a:ext cx="3481829" cy="3474477"/>
          </a:xfrm>
          <a:prstGeom prst="blockArc">
            <a:avLst>
              <a:gd fmla="val 14414370" name="adj1"/>
              <a:gd fmla="val 694" name="adj2"/>
              <a:gd fmla="val 9562" name="adj3"/>
            </a:avLst>
          </a:prstGeom>
          <a:solidFill>
            <a:srgbClr val="674EA7"/>
          </a:solidFill>
          <a:ln>
            <a:noFill/>
          </a:ln>
          <a:effectLst>
            <a:outerShdw blurRad="71438" rotWithShape="0" algn="bl" dir="5400000" dist="9525">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9" name="Google Shape;269;p26"/>
          <p:cNvSpPr/>
          <p:nvPr/>
        </p:nvSpPr>
        <p:spPr>
          <a:xfrm flipH="1" rot="-1794172">
            <a:off x="4238561" y="1958963"/>
            <a:ext cx="3481829" cy="3474477"/>
          </a:xfrm>
          <a:prstGeom prst="blockArc">
            <a:avLst>
              <a:gd fmla="val 14348563" name="adj1"/>
              <a:gd fmla="val 21472873" name="adj2"/>
              <a:gd fmla="val 9381" name="adj3"/>
            </a:avLst>
          </a:prstGeom>
          <a:solidFill>
            <a:srgbClr val="674EA7"/>
          </a:solidFill>
          <a:ln>
            <a:noFill/>
          </a:ln>
          <a:effectLst>
            <a:outerShdw blurRad="71438" rotWithShape="0" algn="bl" dir="5400000" dist="9525">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0" name="Google Shape;270;p26"/>
          <p:cNvSpPr/>
          <p:nvPr/>
        </p:nvSpPr>
        <p:spPr>
          <a:xfrm rot="-8106217">
            <a:off x="5740970" y="1884078"/>
            <a:ext cx="469237" cy="469237"/>
          </a:xfrm>
          <a:prstGeom prst="rtTriangle">
            <a:avLst/>
          </a:prstGeom>
          <a:solidFill>
            <a:srgbClr val="674EA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1" name="Google Shape;271;p26"/>
          <p:cNvSpPr/>
          <p:nvPr/>
        </p:nvSpPr>
        <p:spPr>
          <a:xfrm flipH="1" rot="-9006708">
            <a:off x="4237512" y="1956753"/>
            <a:ext cx="3480971" cy="3473767"/>
          </a:xfrm>
          <a:prstGeom prst="blockArc">
            <a:avLst>
              <a:gd fmla="val 14316164" name="adj1"/>
              <a:gd fmla="val 21502663" name="adj2"/>
              <a:gd fmla="val 9415" name="adj3"/>
            </a:avLst>
          </a:prstGeom>
          <a:solidFill>
            <a:srgbClr val="674EA7"/>
          </a:solidFill>
          <a:ln>
            <a:noFill/>
          </a:ln>
          <a:effectLst>
            <a:outerShdw blurRad="71438" rotWithShape="0" algn="bl" dir="5400000" dist="9525">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2" name="Google Shape;272;p26"/>
          <p:cNvSpPr/>
          <p:nvPr/>
        </p:nvSpPr>
        <p:spPr>
          <a:xfrm rot="-1023916">
            <a:off x="7169137" y="4235195"/>
            <a:ext cx="404824" cy="403765"/>
          </a:xfrm>
          <a:prstGeom prst="rtTriangle">
            <a:avLst/>
          </a:prstGeom>
          <a:solidFill>
            <a:srgbClr val="674EA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3" name="Google Shape;273;p26"/>
          <p:cNvSpPr/>
          <p:nvPr/>
        </p:nvSpPr>
        <p:spPr>
          <a:xfrm rot="6360652">
            <a:off x="4359869" y="4231513"/>
            <a:ext cx="468784" cy="470803"/>
          </a:xfrm>
          <a:prstGeom prst="rtTriangle">
            <a:avLst/>
          </a:prstGeom>
          <a:solidFill>
            <a:srgbClr val="674EA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27"/>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Bayesian Optimization</a:t>
            </a:r>
            <a:endParaRPr b="1">
              <a:latin typeface="Roboto"/>
              <a:ea typeface="Roboto"/>
              <a:cs typeface="Roboto"/>
              <a:sym typeface="Roboto"/>
            </a:endParaRPr>
          </a:p>
        </p:txBody>
      </p:sp>
      <p:pic>
        <p:nvPicPr>
          <p:cNvPr id="279" name="Google Shape;279;p27"/>
          <p:cNvPicPr preferRelativeResize="0"/>
          <p:nvPr/>
        </p:nvPicPr>
        <p:blipFill rotWithShape="1">
          <a:blip r:embed="rId3">
            <a:alphaModFix/>
          </a:blip>
          <a:srcRect b="68699" l="0" r="0" t="911"/>
          <a:stretch/>
        </p:blipFill>
        <p:spPr>
          <a:xfrm>
            <a:off x="1226250" y="1968375"/>
            <a:ext cx="9739500" cy="29212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28"/>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Bayesian Optimization</a:t>
            </a:r>
            <a:endParaRPr b="1">
              <a:latin typeface="Roboto"/>
              <a:ea typeface="Roboto"/>
              <a:cs typeface="Roboto"/>
              <a:sym typeface="Roboto"/>
            </a:endParaRPr>
          </a:p>
        </p:txBody>
      </p:sp>
      <p:pic>
        <p:nvPicPr>
          <p:cNvPr id="285" name="Google Shape;285;p28"/>
          <p:cNvPicPr preferRelativeResize="0"/>
          <p:nvPr/>
        </p:nvPicPr>
        <p:blipFill rotWithShape="1">
          <a:blip r:embed="rId3">
            <a:alphaModFix/>
          </a:blip>
          <a:srcRect b="34511" l="0" r="0" t="34446"/>
          <a:stretch/>
        </p:blipFill>
        <p:spPr>
          <a:xfrm>
            <a:off x="1226250" y="1937038"/>
            <a:ext cx="9739500" cy="29839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29"/>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Bayesian Optimization</a:t>
            </a:r>
            <a:endParaRPr b="1">
              <a:latin typeface="Roboto"/>
              <a:ea typeface="Roboto"/>
              <a:cs typeface="Roboto"/>
              <a:sym typeface="Roboto"/>
            </a:endParaRPr>
          </a:p>
        </p:txBody>
      </p:sp>
      <p:pic>
        <p:nvPicPr>
          <p:cNvPr id="291" name="Google Shape;291;p29"/>
          <p:cNvPicPr preferRelativeResize="0"/>
          <p:nvPr/>
        </p:nvPicPr>
        <p:blipFill rotWithShape="1">
          <a:blip r:embed="rId3">
            <a:alphaModFix/>
          </a:blip>
          <a:srcRect b="1022" l="0" r="0" t="68457"/>
          <a:stretch/>
        </p:blipFill>
        <p:spPr>
          <a:xfrm>
            <a:off x="1226250" y="1980925"/>
            <a:ext cx="9739500" cy="29337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30"/>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Bayesian Optimization</a:t>
            </a:r>
            <a:endParaRPr b="1">
              <a:latin typeface="Roboto"/>
              <a:ea typeface="Roboto"/>
              <a:cs typeface="Roboto"/>
              <a:sym typeface="Roboto"/>
            </a:endParaRPr>
          </a:p>
        </p:txBody>
      </p:sp>
      <p:pic>
        <p:nvPicPr>
          <p:cNvPr id="297" name="Google Shape;297;p30"/>
          <p:cNvPicPr preferRelativeResize="0"/>
          <p:nvPr/>
        </p:nvPicPr>
        <p:blipFill rotWithShape="1">
          <a:blip r:embed="rId3">
            <a:alphaModFix/>
          </a:blip>
          <a:srcRect b="68132" l="0" r="0" t="0"/>
          <a:stretch/>
        </p:blipFill>
        <p:spPr>
          <a:xfrm>
            <a:off x="0" y="1004250"/>
            <a:ext cx="5699300" cy="1792574"/>
          </a:xfrm>
          <a:prstGeom prst="rect">
            <a:avLst/>
          </a:prstGeom>
          <a:noFill/>
          <a:ln>
            <a:noFill/>
          </a:ln>
        </p:spPr>
      </p:pic>
      <p:pic>
        <p:nvPicPr>
          <p:cNvPr id="298" name="Google Shape;298;p30"/>
          <p:cNvPicPr preferRelativeResize="0"/>
          <p:nvPr/>
        </p:nvPicPr>
        <p:blipFill rotWithShape="1">
          <a:blip r:embed="rId3">
            <a:alphaModFix/>
          </a:blip>
          <a:srcRect b="0" l="0" r="0" t="68132"/>
          <a:stretch/>
        </p:blipFill>
        <p:spPr>
          <a:xfrm>
            <a:off x="6492700" y="4852300"/>
            <a:ext cx="5699300" cy="1792574"/>
          </a:xfrm>
          <a:prstGeom prst="rect">
            <a:avLst/>
          </a:prstGeom>
          <a:noFill/>
          <a:ln>
            <a:noFill/>
          </a:ln>
        </p:spPr>
      </p:pic>
      <p:pic>
        <p:nvPicPr>
          <p:cNvPr id="299" name="Google Shape;299;p30"/>
          <p:cNvPicPr preferRelativeResize="0"/>
          <p:nvPr/>
        </p:nvPicPr>
        <p:blipFill rotWithShape="1">
          <a:blip r:embed="rId3">
            <a:alphaModFix/>
          </a:blip>
          <a:srcRect b="33916" l="0" r="0" t="34216"/>
          <a:stretch/>
        </p:blipFill>
        <p:spPr>
          <a:xfrm>
            <a:off x="2932225" y="2985750"/>
            <a:ext cx="5699300" cy="17925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31"/>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Bayesian Optimization</a:t>
            </a:r>
            <a:endParaRPr b="1">
              <a:latin typeface="Roboto"/>
              <a:ea typeface="Roboto"/>
              <a:cs typeface="Roboto"/>
              <a:sym typeface="Roboto"/>
            </a:endParaRPr>
          </a:p>
        </p:txBody>
      </p:sp>
      <p:pic>
        <p:nvPicPr>
          <p:cNvPr id="305" name="Google Shape;305;p31"/>
          <p:cNvPicPr preferRelativeResize="0"/>
          <p:nvPr/>
        </p:nvPicPr>
        <p:blipFill>
          <a:blip r:embed="rId3">
            <a:alphaModFix/>
          </a:blip>
          <a:stretch>
            <a:fillRect/>
          </a:stretch>
        </p:blipFill>
        <p:spPr>
          <a:xfrm>
            <a:off x="2001100" y="1146977"/>
            <a:ext cx="8189799" cy="55363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Agenda</a:t>
            </a:r>
            <a:endParaRPr b="1">
              <a:latin typeface="Roboto"/>
              <a:ea typeface="Roboto"/>
              <a:cs typeface="Roboto"/>
              <a:sym typeface="Roboto"/>
            </a:endParaRPr>
          </a:p>
        </p:txBody>
      </p:sp>
      <p:sp>
        <p:nvSpPr>
          <p:cNvPr id="94" name="Google Shape;94;p14"/>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406400" lvl="0" marL="457200" rtl="0" algn="l">
              <a:spcBef>
                <a:spcPts val="1000"/>
              </a:spcBef>
              <a:spcAft>
                <a:spcPts val="0"/>
              </a:spcAft>
              <a:buSzPts val="2800"/>
              <a:buFont typeface="Roboto"/>
              <a:buAutoNum type="arabicPeriod"/>
            </a:pPr>
            <a:r>
              <a:rPr lang="en-US">
                <a:latin typeface="Roboto"/>
                <a:ea typeface="Roboto"/>
                <a:cs typeface="Roboto"/>
                <a:sym typeface="Roboto"/>
              </a:rPr>
              <a:t>Hyperparameter Tuning</a:t>
            </a:r>
            <a:endParaRPr>
              <a:latin typeface="Roboto"/>
              <a:ea typeface="Roboto"/>
              <a:cs typeface="Roboto"/>
              <a:sym typeface="Roboto"/>
            </a:endParaRPr>
          </a:p>
          <a:p>
            <a:pPr indent="-381000" lvl="1" marL="914400" rtl="0" algn="l">
              <a:spcBef>
                <a:spcPts val="0"/>
              </a:spcBef>
              <a:spcAft>
                <a:spcPts val="0"/>
              </a:spcAft>
              <a:buSzPts val="2400"/>
              <a:buFont typeface="Roboto"/>
              <a:buAutoNum type="alphaLcPeriod"/>
            </a:pPr>
            <a:r>
              <a:rPr lang="en-US">
                <a:latin typeface="Roboto"/>
                <a:ea typeface="Roboto"/>
                <a:cs typeface="Roboto"/>
                <a:sym typeface="Roboto"/>
              </a:rPr>
              <a:t>Objective Function</a:t>
            </a:r>
            <a:endParaRPr>
              <a:latin typeface="Roboto"/>
              <a:ea typeface="Roboto"/>
              <a:cs typeface="Roboto"/>
              <a:sym typeface="Roboto"/>
            </a:endParaRPr>
          </a:p>
          <a:p>
            <a:pPr indent="-381000" lvl="1" marL="914400" rtl="0" algn="l">
              <a:spcBef>
                <a:spcPts val="0"/>
              </a:spcBef>
              <a:spcAft>
                <a:spcPts val="0"/>
              </a:spcAft>
              <a:buSzPts val="2400"/>
              <a:buFont typeface="Roboto"/>
              <a:buAutoNum type="alphaLcPeriod"/>
            </a:pPr>
            <a:r>
              <a:rPr lang="en-US">
                <a:latin typeface="Roboto"/>
                <a:ea typeface="Roboto"/>
                <a:cs typeface="Roboto"/>
                <a:sym typeface="Roboto"/>
              </a:rPr>
              <a:t>Traditional Methods</a:t>
            </a:r>
            <a:endParaRPr>
              <a:latin typeface="Roboto"/>
              <a:ea typeface="Roboto"/>
              <a:cs typeface="Roboto"/>
              <a:sym typeface="Roboto"/>
            </a:endParaRPr>
          </a:p>
          <a:p>
            <a:pPr indent="0" lvl="0" marL="0" rtl="0" algn="l">
              <a:spcBef>
                <a:spcPts val="1000"/>
              </a:spcBef>
              <a:spcAft>
                <a:spcPts val="0"/>
              </a:spcAft>
              <a:buNone/>
            </a:pPr>
            <a:r>
              <a:t/>
            </a:r>
            <a:endParaRPr sz="200">
              <a:latin typeface="Roboto"/>
              <a:ea typeface="Roboto"/>
              <a:cs typeface="Roboto"/>
              <a:sym typeface="Roboto"/>
            </a:endParaRPr>
          </a:p>
          <a:p>
            <a:pPr indent="-406400" lvl="0" marL="457200" rtl="0" algn="l">
              <a:spcBef>
                <a:spcPts val="1000"/>
              </a:spcBef>
              <a:spcAft>
                <a:spcPts val="0"/>
              </a:spcAft>
              <a:buSzPts val="2800"/>
              <a:buFont typeface="Roboto"/>
              <a:buAutoNum type="arabicPeriod"/>
            </a:pPr>
            <a:r>
              <a:rPr lang="en-US">
                <a:latin typeface="Roboto"/>
                <a:ea typeface="Roboto"/>
                <a:cs typeface="Roboto"/>
                <a:sym typeface="Roboto"/>
              </a:rPr>
              <a:t>Sequential Model Based Optimisation</a:t>
            </a:r>
            <a:endParaRPr>
              <a:latin typeface="Roboto"/>
              <a:ea typeface="Roboto"/>
              <a:cs typeface="Roboto"/>
              <a:sym typeface="Roboto"/>
            </a:endParaRPr>
          </a:p>
          <a:p>
            <a:pPr indent="-381000" lvl="1" marL="914400" rtl="0" algn="l">
              <a:spcBef>
                <a:spcPts val="0"/>
              </a:spcBef>
              <a:spcAft>
                <a:spcPts val="0"/>
              </a:spcAft>
              <a:buSzPts val="2400"/>
              <a:buFont typeface="Roboto"/>
              <a:buAutoNum type="alphaLcPeriod"/>
            </a:pPr>
            <a:r>
              <a:rPr lang="en-US">
                <a:latin typeface="Roboto"/>
                <a:ea typeface="Roboto"/>
                <a:cs typeface="Roboto"/>
                <a:sym typeface="Roboto"/>
              </a:rPr>
              <a:t>Bayesian Optimisation</a:t>
            </a:r>
            <a:endParaRPr>
              <a:latin typeface="Roboto"/>
              <a:ea typeface="Roboto"/>
              <a:cs typeface="Roboto"/>
              <a:sym typeface="Roboto"/>
            </a:endParaRPr>
          </a:p>
          <a:p>
            <a:pPr indent="-355600" lvl="2" marL="1371600" rtl="0" algn="l">
              <a:spcBef>
                <a:spcPts val="0"/>
              </a:spcBef>
              <a:spcAft>
                <a:spcPts val="0"/>
              </a:spcAft>
              <a:buSzPts val="2000"/>
              <a:buFont typeface="Roboto"/>
              <a:buAutoNum type="romanLcPeriod"/>
            </a:pPr>
            <a:r>
              <a:rPr lang="en-US">
                <a:latin typeface="Roboto"/>
                <a:ea typeface="Roboto"/>
                <a:cs typeface="Roboto"/>
                <a:sym typeface="Roboto"/>
              </a:rPr>
              <a:t>Surrogate Function</a:t>
            </a:r>
            <a:endParaRPr>
              <a:latin typeface="Roboto"/>
              <a:ea typeface="Roboto"/>
              <a:cs typeface="Roboto"/>
              <a:sym typeface="Roboto"/>
            </a:endParaRPr>
          </a:p>
          <a:p>
            <a:pPr indent="-355600" lvl="2" marL="1371600" rtl="0" algn="l">
              <a:spcBef>
                <a:spcPts val="0"/>
              </a:spcBef>
              <a:spcAft>
                <a:spcPts val="0"/>
              </a:spcAft>
              <a:buSzPts val="2000"/>
              <a:buFont typeface="Roboto"/>
              <a:buAutoNum type="romanLcPeriod"/>
            </a:pPr>
            <a:r>
              <a:rPr lang="en-US">
                <a:latin typeface="Roboto"/>
                <a:ea typeface="Roboto"/>
                <a:cs typeface="Roboto"/>
                <a:sym typeface="Roboto"/>
              </a:rPr>
              <a:t>Acquisition</a:t>
            </a:r>
            <a:r>
              <a:rPr lang="en-US">
                <a:latin typeface="Roboto"/>
                <a:ea typeface="Roboto"/>
                <a:cs typeface="Roboto"/>
                <a:sym typeface="Roboto"/>
              </a:rPr>
              <a:t> Function</a:t>
            </a:r>
            <a:endParaRPr>
              <a:latin typeface="Roboto"/>
              <a:ea typeface="Roboto"/>
              <a:cs typeface="Roboto"/>
              <a:sym typeface="Roboto"/>
            </a:endParaRPr>
          </a:p>
          <a:p>
            <a:pPr indent="-355600" lvl="2" marL="1371600" rtl="0" algn="l">
              <a:spcBef>
                <a:spcPts val="0"/>
              </a:spcBef>
              <a:spcAft>
                <a:spcPts val="0"/>
              </a:spcAft>
              <a:buSzPts val="2000"/>
              <a:buFont typeface="Roboto"/>
              <a:buAutoNum type="romanLcPeriod"/>
            </a:pPr>
            <a:r>
              <a:rPr lang="en-US">
                <a:latin typeface="Roboto"/>
                <a:ea typeface="Roboto"/>
                <a:cs typeface="Roboto"/>
                <a:sym typeface="Roboto"/>
              </a:rPr>
              <a:t>Tree Parzen Estimator</a:t>
            </a:r>
            <a:endParaRPr>
              <a:latin typeface="Roboto"/>
              <a:ea typeface="Roboto"/>
              <a:cs typeface="Roboto"/>
              <a:sym typeface="Roboto"/>
            </a:endParaRPr>
          </a:p>
          <a:p>
            <a:pPr indent="-381000" lvl="1" marL="914400" rtl="0" algn="l">
              <a:spcBef>
                <a:spcPts val="0"/>
              </a:spcBef>
              <a:spcAft>
                <a:spcPts val="0"/>
              </a:spcAft>
              <a:buSzPts val="2400"/>
              <a:buFont typeface="Roboto"/>
              <a:buAutoNum type="alphaLcPeriod"/>
            </a:pPr>
            <a:r>
              <a:rPr lang="en-US">
                <a:latin typeface="Roboto"/>
                <a:ea typeface="Roboto"/>
                <a:cs typeface="Roboto"/>
                <a:sym typeface="Roboto"/>
              </a:rPr>
              <a:t>Hyperopt</a:t>
            </a:r>
            <a:endParaRPr>
              <a:latin typeface="Roboto"/>
              <a:ea typeface="Roboto"/>
              <a:cs typeface="Roboto"/>
              <a:sym typeface="Roboto"/>
            </a:endParaRPr>
          </a:p>
          <a:p>
            <a:pPr indent="-355600" lvl="2" marL="1371600" rtl="0" algn="l">
              <a:spcBef>
                <a:spcPts val="0"/>
              </a:spcBef>
              <a:spcAft>
                <a:spcPts val="0"/>
              </a:spcAft>
              <a:buSzPts val="2000"/>
              <a:buFont typeface="Roboto"/>
              <a:buAutoNum type="romanLcPeriod"/>
            </a:pPr>
            <a:r>
              <a:rPr lang="en-US">
                <a:latin typeface="Roboto"/>
                <a:ea typeface="Roboto"/>
                <a:cs typeface="Roboto"/>
                <a:sym typeface="Roboto"/>
              </a:rPr>
              <a:t>Workflow</a:t>
            </a:r>
            <a:endParaRPr>
              <a:latin typeface="Roboto"/>
              <a:ea typeface="Roboto"/>
              <a:cs typeface="Roboto"/>
              <a:sym typeface="Roboto"/>
            </a:endParaRPr>
          </a:p>
          <a:p>
            <a:pPr indent="-355600" lvl="2" marL="1371600" rtl="0" algn="l">
              <a:spcBef>
                <a:spcPts val="0"/>
              </a:spcBef>
              <a:spcAft>
                <a:spcPts val="0"/>
              </a:spcAft>
              <a:buSzPts val="2000"/>
              <a:buFont typeface="Roboto"/>
              <a:buAutoNum type="romanLcPeriod"/>
            </a:pPr>
            <a:r>
              <a:rPr lang="en-US">
                <a:latin typeface="Roboto"/>
                <a:ea typeface="Roboto"/>
                <a:cs typeface="Roboto"/>
                <a:sym typeface="Roboto"/>
              </a:rPr>
              <a:t>Hack Session</a:t>
            </a:r>
            <a:endParaRPr>
              <a:latin typeface="Roboto"/>
              <a:ea typeface="Roboto"/>
              <a:cs typeface="Roboto"/>
              <a:sym typeface="Roboto"/>
            </a:endParaRPr>
          </a:p>
          <a:p>
            <a:pPr indent="-355600" lvl="2" marL="1371600" rtl="0" algn="l">
              <a:spcBef>
                <a:spcPts val="0"/>
              </a:spcBef>
              <a:spcAft>
                <a:spcPts val="0"/>
              </a:spcAft>
              <a:buSzPts val="2000"/>
              <a:buFont typeface="Roboto"/>
              <a:buAutoNum type="romanLcPeriod"/>
            </a:pPr>
            <a:r>
              <a:rPr lang="en-US">
                <a:latin typeface="Roboto"/>
                <a:ea typeface="Roboto"/>
                <a:cs typeface="Roboto"/>
                <a:sym typeface="Roboto"/>
              </a:rPr>
              <a:t>Drawbacks</a:t>
            </a:r>
            <a:endParaRPr>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32"/>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Surrogate Function</a:t>
            </a:r>
            <a:endParaRPr b="1">
              <a:latin typeface="Roboto"/>
              <a:ea typeface="Roboto"/>
              <a:cs typeface="Roboto"/>
              <a:sym typeface="Roboto"/>
            </a:endParaRPr>
          </a:p>
        </p:txBody>
      </p:sp>
      <p:sp>
        <p:nvSpPr>
          <p:cNvPr id="311" name="Google Shape;311;p32"/>
          <p:cNvSpPr txBox="1"/>
          <p:nvPr>
            <p:ph idx="1" type="body"/>
          </p:nvPr>
        </p:nvSpPr>
        <p:spPr>
          <a:xfrm>
            <a:off x="4613800" y="4432550"/>
            <a:ext cx="4112400" cy="1726800"/>
          </a:xfrm>
          <a:prstGeom prst="rect">
            <a:avLst/>
          </a:prstGeom>
        </p:spPr>
        <p:txBody>
          <a:bodyPr anchorCtr="0" anchor="t" bIns="45700" lIns="91425" spcFirstLastPara="1" rIns="91425" wrap="square" tIns="45700">
            <a:noAutofit/>
          </a:bodyPr>
          <a:lstStyle/>
          <a:p>
            <a:pPr indent="0" lvl="0" marL="0" marR="0" rtl="0" algn="ctr">
              <a:lnSpc>
                <a:spcPct val="115000"/>
              </a:lnSpc>
              <a:spcBef>
                <a:spcPts val="0"/>
              </a:spcBef>
              <a:spcAft>
                <a:spcPts val="0"/>
              </a:spcAft>
              <a:buNone/>
            </a:pPr>
            <a:r>
              <a:rPr b="1" lang="en-US" sz="1800">
                <a:latin typeface="Roboto"/>
                <a:ea typeface="Roboto"/>
                <a:cs typeface="Roboto"/>
                <a:sym typeface="Roboto"/>
              </a:rPr>
              <a:t>Few Examples</a:t>
            </a:r>
            <a:endParaRPr b="1" sz="1800">
              <a:latin typeface="Roboto"/>
              <a:ea typeface="Roboto"/>
              <a:cs typeface="Roboto"/>
              <a:sym typeface="Roboto"/>
            </a:endParaRPr>
          </a:p>
          <a:p>
            <a:pPr indent="-342900" lvl="0" marL="457200" marR="0" rtl="0" algn="l">
              <a:lnSpc>
                <a:spcPct val="90000"/>
              </a:lnSpc>
              <a:spcBef>
                <a:spcPts val="0"/>
              </a:spcBef>
              <a:spcAft>
                <a:spcPts val="0"/>
              </a:spcAft>
              <a:buSzPts val="1800"/>
              <a:buFont typeface="Roboto"/>
              <a:buChar char="•"/>
            </a:pPr>
            <a:r>
              <a:rPr lang="en-US" sz="1800">
                <a:latin typeface="Roboto"/>
                <a:ea typeface="Roboto"/>
                <a:cs typeface="Roboto"/>
                <a:sym typeface="Roboto"/>
              </a:rPr>
              <a:t>Gaussian Processes </a:t>
            </a:r>
            <a:endParaRPr sz="1800">
              <a:latin typeface="Roboto"/>
              <a:ea typeface="Roboto"/>
              <a:cs typeface="Roboto"/>
              <a:sym typeface="Roboto"/>
            </a:endParaRPr>
          </a:p>
          <a:p>
            <a:pPr indent="-342900" lvl="0" marL="457200" marR="0" rtl="0" algn="l">
              <a:lnSpc>
                <a:spcPct val="90000"/>
              </a:lnSpc>
              <a:spcBef>
                <a:spcPts val="0"/>
              </a:spcBef>
              <a:spcAft>
                <a:spcPts val="0"/>
              </a:spcAft>
              <a:buSzPts val="1800"/>
              <a:buFont typeface="Roboto"/>
              <a:buChar char="•"/>
            </a:pPr>
            <a:r>
              <a:rPr lang="en-US" sz="1800">
                <a:latin typeface="Roboto"/>
                <a:ea typeface="Roboto"/>
                <a:cs typeface="Roboto"/>
                <a:sym typeface="Roboto"/>
              </a:rPr>
              <a:t>Random Forest regression </a:t>
            </a:r>
            <a:endParaRPr sz="1800">
              <a:latin typeface="Roboto"/>
              <a:ea typeface="Roboto"/>
              <a:cs typeface="Roboto"/>
              <a:sym typeface="Roboto"/>
            </a:endParaRPr>
          </a:p>
          <a:p>
            <a:pPr indent="-342900" lvl="0" marL="457200" marR="0" rtl="0" algn="l">
              <a:lnSpc>
                <a:spcPct val="90000"/>
              </a:lnSpc>
              <a:spcBef>
                <a:spcPts val="0"/>
              </a:spcBef>
              <a:spcAft>
                <a:spcPts val="0"/>
              </a:spcAft>
              <a:buSzPts val="1800"/>
              <a:buFont typeface="Roboto"/>
              <a:buChar char="•"/>
            </a:pPr>
            <a:r>
              <a:rPr lang="en-US" sz="1800">
                <a:latin typeface="Roboto"/>
                <a:ea typeface="Roboto"/>
                <a:cs typeface="Roboto"/>
                <a:sym typeface="Roboto"/>
              </a:rPr>
              <a:t>Tree-structured Parzen Estimator</a:t>
            </a:r>
            <a:endParaRPr sz="1800">
              <a:latin typeface="Roboto"/>
              <a:ea typeface="Roboto"/>
              <a:cs typeface="Roboto"/>
              <a:sym typeface="Roboto"/>
            </a:endParaRPr>
          </a:p>
        </p:txBody>
      </p:sp>
      <p:sp>
        <p:nvSpPr>
          <p:cNvPr id="312" name="Google Shape;312;p32"/>
          <p:cNvSpPr/>
          <p:nvPr/>
        </p:nvSpPr>
        <p:spPr>
          <a:xfrm>
            <a:off x="5065150" y="1515450"/>
            <a:ext cx="3149700" cy="2450400"/>
          </a:xfrm>
          <a:prstGeom prst="flowChartAlternateProcess">
            <a:avLst/>
          </a:prstGeom>
          <a:solidFill>
            <a:srgbClr val="20124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000">
                <a:solidFill>
                  <a:srgbClr val="FFFFFF"/>
                </a:solidFill>
                <a:latin typeface="Roboto"/>
                <a:ea typeface="Roboto"/>
                <a:cs typeface="Roboto"/>
                <a:sym typeface="Roboto"/>
              </a:rPr>
              <a:t>Surrogate Function</a:t>
            </a:r>
            <a:endParaRPr b="1" sz="3000">
              <a:solidFill>
                <a:srgbClr val="FFFFFF"/>
              </a:solidFill>
              <a:latin typeface="Roboto"/>
              <a:ea typeface="Roboto"/>
              <a:cs typeface="Roboto"/>
              <a:sym typeface="Roboto"/>
            </a:endParaRPr>
          </a:p>
          <a:p>
            <a:pPr indent="0" lvl="0" marL="0" rtl="0" algn="ctr">
              <a:spcBef>
                <a:spcPts val="0"/>
              </a:spcBef>
              <a:spcAft>
                <a:spcPts val="0"/>
              </a:spcAft>
              <a:buNone/>
            </a:pPr>
            <a:r>
              <a:t/>
            </a:r>
            <a:endParaRPr b="1" sz="1100">
              <a:solidFill>
                <a:srgbClr val="FFFFFF"/>
              </a:solidFill>
              <a:latin typeface="Roboto"/>
              <a:ea typeface="Roboto"/>
              <a:cs typeface="Roboto"/>
              <a:sym typeface="Roboto"/>
            </a:endParaRPr>
          </a:p>
          <a:p>
            <a:pPr indent="0" lvl="0" marL="0" rtl="0" algn="ctr">
              <a:spcBef>
                <a:spcPts val="0"/>
              </a:spcBef>
              <a:spcAft>
                <a:spcPts val="0"/>
              </a:spcAft>
              <a:buNone/>
            </a:pPr>
            <a:r>
              <a:rPr b="1" lang="en-US" sz="1800">
                <a:solidFill>
                  <a:srgbClr val="FFFFFF"/>
                </a:solidFill>
                <a:latin typeface="Roboto"/>
                <a:ea typeface="Roboto"/>
                <a:cs typeface="Roboto"/>
                <a:sym typeface="Roboto"/>
              </a:rPr>
              <a:t>(Response Surface)</a:t>
            </a:r>
            <a:endParaRPr b="1" sz="1800">
              <a:solidFill>
                <a:srgbClr val="FFFFFF"/>
              </a:solidFill>
              <a:latin typeface="Roboto"/>
              <a:ea typeface="Roboto"/>
              <a:cs typeface="Roboto"/>
              <a:sym typeface="Roboto"/>
            </a:endParaRPr>
          </a:p>
        </p:txBody>
      </p:sp>
      <p:cxnSp>
        <p:nvCxnSpPr>
          <p:cNvPr id="313" name="Google Shape;313;p32"/>
          <p:cNvCxnSpPr>
            <a:endCxn id="312" idx="3"/>
          </p:cNvCxnSpPr>
          <p:nvPr/>
        </p:nvCxnSpPr>
        <p:spPr>
          <a:xfrm flipH="1">
            <a:off x="8214850" y="2317950"/>
            <a:ext cx="1818000" cy="422700"/>
          </a:xfrm>
          <a:prstGeom prst="straightConnector1">
            <a:avLst/>
          </a:prstGeom>
          <a:noFill/>
          <a:ln cap="flat" cmpd="sng" w="28575">
            <a:solidFill>
              <a:srgbClr val="351C75"/>
            </a:solidFill>
            <a:prstDash val="solid"/>
            <a:round/>
            <a:headEnd len="med" w="med" type="none"/>
            <a:tailEnd len="med" w="med" type="triangle"/>
          </a:ln>
        </p:spPr>
      </p:cxnSp>
      <p:sp>
        <p:nvSpPr>
          <p:cNvPr id="314" name="Google Shape;314;p32"/>
          <p:cNvSpPr txBox="1"/>
          <p:nvPr/>
        </p:nvSpPr>
        <p:spPr>
          <a:xfrm>
            <a:off x="10032875" y="1988250"/>
            <a:ext cx="2053500" cy="752400"/>
          </a:xfrm>
          <a:prstGeom prst="rect">
            <a:avLst/>
          </a:prstGeom>
          <a:solidFill>
            <a:srgbClr val="D9D2E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latin typeface="Roboto"/>
                <a:ea typeface="Roboto"/>
                <a:cs typeface="Roboto"/>
                <a:sym typeface="Roboto"/>
              </a:rPr>
              <a:t>Should be </a:t>
            </a:r>
            <a:r>
              <a:rPr lang="en-US" sz="1600">
                <a:latin typeface="Roboto"/>
                <a:ea typeface="Roboto"/>
                <a:cs typeface="Roboto"/>
                <a:sym typeface="Roboto"/>
              </a:rPr>
              <a:t>arbitrary</a:t>
            </a:r>
            <a:r>
              <a:rPr lang="en-US" sz="1600">
                <a:latin typeface="Roboto"/>
                <a:ea typeface="Roboto"/>
                <a:cs typeface="Roboto"/>
                <a:sym typeface="Roboto"/>
              </a:rPr>
              <a:t> complex function</a:t>
            </a:r>
            <a:endParaRPr sz="1600">
              <a:latin typeface="Roboto"/>
              <a:ea typeface="Roboto"/>
              <a:cs typeface="Roboto"/>
              <a:sym typeface="Roboto"/>
            </a:endParaRPr>
          </a:p>
        </p:txBody>
      </p:sp>
      <p:cxnSp>
        <p:nvCxnSpPr>
          <p:cNvPr id="315" name="Google Shape;315;p32"/>
          <p:cNvCxnSpPr/>
          <p:nvPr/>
        </p:nvCxnSpPr>
        <p:spPr>
          <a:xfrm rot="10800000">
            <a:off x="8214875" y="2816850"/>
            <a:ext cx="1840200" cy="743100"/>
          </a:xfrm>
          <a:prstGeom prst="straightConnector1">
            <a:avLst/>
          </a:prstGeom>
          <a:noFill/>
          <a:ln cap="flat" cmpd="sng" w="28575">
            <a:solidFill>
              <a:srgbClr val="351C75"/>
            </a:solidFill>
            <a:prstDash val="solid"/>
            <a:round/>
            <a:headEnd len="med" w="med" type="none"/>
            <a:tailEnd len="med" w="med" type="triangle"/>
          </a:ln>
        </p:spPr>
      </p:cxnSp>
      <p:sp>
        <p:nvSpPr>
          <p:cNvPr id="316" name="Google Shape;316;p32"/>
          <p:cNvSpPr txBox="1"/>
          <p:nvPr/>
        </p:nvSpPr>
        <p:spPr>
          <a:xfrm>
            <a:off x="10032875" y="3207450"/>
            <a:ext cx="2053500" cy="752400"/>
          </a:xfrm>
          <a:prstGeom prst="rect">
            <a:avLst/>
          </a:prstGeom>
          <a:solidFill>
            <a:srgbClr val="D9D2E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latin typeface="Roboto"/>
                <a:ea typeface="Roboto"/>
                <a:cs typeface="Roboto"/>
                <a:sym typeface="Roboto"/>
              </a:rPr>
              <a:t>Profitable to Estimate </a:t>
            </a:r>
            <a:r>
              <a:rPr lang="en-US" sz="1600">
                <a:latin typeface="Roboto"/>
                <a:ea typeface="Roboto"/>
                <a:cs typeface="Roboto"/>
                <a:sym typeface="Roboto"/>
              </a:rPr>
              <a:t>uncertainty</a:t>
            </a:r>
            <a:endParaRPr sz="1600">
              <a:latin typeface="Roboto"/>
              <a:ea typeface="Roboto"/>
              <a:cs typeface="Roboto"/>
              <a:sym typeface="Roboto"/>
            </a:endParaRPr>
          </a:p>
        </p:txBody>
      </p:sp>
      <p:cxnSp>
        <p:nvCxnSpPr>
          <p:cNvPr id="317" name="Google Shape;317;p32"/>
          <p:cNvCxnSpPr>
            <a:endCxn id="312" idx="1"/>
          </p:cNvCxnSpPr>
          <p:nvPr/>
        </p:nvCxnSpPr>
        <p:spPr>
          <a:xfrm flipH="1" rot="10800000">
            <a:off x="3447250" y="2740650"/>
            <a:ext cx="1617900" cy="934200"/>
          </a:xfrm>
          <a:prstGeom prst="straightConnector1">
            <a:avLst/>
          </a:prstGeom>
          <a:noFill/>
          <a:ln cap="flat" cmpd="sng" w="28575">
            <a:solidFill>
              <a:srgbClr val="351C75"/>
            </a:solidFill>
            <a:prstDash val="solid"/>
            <a:round/>
            <a:headEnd len="med" w="med" type="none"/>
            <a:tailEnd len="med" w="med" type="triangle"/>
          </a:ln>
        </p:spPr>
      </p:cxnSp>
      <p:cxnSp>
        <p:nvCxnSpPr>
          <p:cNvPr id="318" name="Google Shape;318;p32"/>
          <p:cNvCxnSpPr/>
          <p:nvPr/>
        </p:nvCxnSpPr>
        <p:spPr>
          <a:xfrm>
            <a:off x="3332950" y="2241025"/>
            <a:ext cx="1732200" cy="464100"/>
          </a:xfrm>
          <a:prstGeom prst="straightConnector1">
            <a:avLst/>
          </a:prstGeom>
          <a:noFill/>
          <a:ln cap="flat" cmpd="sng" w="28575">
            <a:solidFill>
              <a:srgbClr val="351C75"/>
            </a:solidFill>
            <a:prstDash val="solid"/>
            <a:round/>
            <a:headEnd len="med" w="med" type="none"/>
            <a:tailEnd len="med" w="med" type="triangle"/>
          </a:ln>
        </p:spPr>
      </p:cxnSp>
      <p:sp>
        <p:nvSpPr>
          <p:cNvPr id="319" name="Google Shape;319;p32"/>
          <p:cNvSpPr txBox="1"/>
          <p:nvPr/>
        </p:nvSpPr>
        <p:spPr>
          <a:xfrm>
            <a:off x="48200" y="1864825"/>
            <a:ext cx="3410100" cy="840300"/>
          </a:xfrm>
          <a:prstGeom prst="rect">
            <a:avLst/>
          </a:prstGeom>
          <a:solidFill>
            <a:srgbClr val="D9D2E9"/>
          </a:solid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US" sz="1800">
                <a:solidFill>
                  <a:schemeClr val="dk1"/>
                </a:solidFill>
                <a:latin typeface="Roboto"/>
                <a:ea typeface="Roboto"/>
                <a:cs typeface="Roboto"/>
                <a:sym typeface="Roboto"/>
              </a:rPr>
              <a:t>P</a:t>
            </a:r>
            <a:r>
              <a:rPr lang="en-US" sz="1800">
                <a:solidFill>
                  <a:schemeClr val="dk1"/>
                </a:solidFill>
                <a:latin typeface="Roboto"/>
                <a:ea typeface="Roboto"/>
                <a:cs typeface="Roboto"/>
                <a:sym typeface="Roboto"/>
              </a:rPr>
              <a:t>robability representation of the objective function built using previous evaluations</a:t>
            </a:r>
            <a:endParaRPr sz="1600">
              <a:latin typeface="Roboto"/>
              <a:ea typeface="Roboto"/>
              <a:cs typeface="Roboto"/>
              <a:sym typeface="Roboto"/>
            </a:endParaRPr>
          </a:p>
        </p:txBody>
      </p:sp>
      <p:sp>
        <p:nvSpPr>
          <p:cNvPr id="320" name="Google Shape;320;p32"/>
          <p:cNvSpPr txBox="1"/>
          <p:nvPr/>
        </p:nvSpPr>
        <p:spPr>
          <a:xfrm>
            <a:off x="48200" y="3119550"/>
            <a:ext cx="3410100" cy="840300"/>
          </a:xfrm>
          <a:prstGeom prst="rect">
            <a:avLst/>
          </a:prstGeom>
          <a:solidFill>
            <a:srgbClr val="D9D2E9"/>
          </a:solid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US" sz="1800">
                <a:solidFill>
                  <a:schemeClr val="dk1"/>
                </a:solidFill>
                <a:latin typeface="Roboto"/>
                <a:ea typeface="Roboto"/>
                <a:cs typeface="Roboto"/>
                <a:sym typeface="Roboto"/>
              </a:rPr>
              <a:t>high-dimensional mapping of hyperparameters to the probability of a score</a:t>
            </a:r>
            <a:endParaRPr sz="1600">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33"/>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lang="en-US">
                <a:latin typeface="Roboto"/>
                <a:ea typeface="Roboto"/>
                <a:cs typeface="Roboto"/>
                <a:sym typeface="Roboto"/>
              </a:rPr>
              <a:t>Acquisition</a:t>
            </a:r>
            <a:r>
              <a:rPr b="1" lang="en-US">
                <a:latin typeface="Roboto"/>
                <a:ea typeface="Roboto"/>
                <a:cs typeface="Roboto"/>
                <a:sym typeface="Roboto"/>
              </a:rPr>
              <a:t> Function</a:t>
            </a:r>
            <a:endParaRPr b="1">
              <a:latin typeface="Roboto"/>
              <a:ea typeface="Roboto"/>
              <a:cs typeface="Roboto"/>
              <a:sym typeface="Roboto"/>
            </a:endParaRPr>
          </a:p>
        </p:txBody>
      </p:sp>
      <p:sp>
        <p:nvSpPr>
          <p:cNvPr id="326" name="Google Shape;326;p33"/>
          <p:cNvSpPr txBox="1"/>
          <p:nvPr>
            <p:ph idx="1" type="body"/>
          </p:nvPr>
        </p:nvSpPr>
        <p:spPr>
          <a:xfrm>
            <a:off x="100300" y="1015525"/>
            <a:ext cx="6344700" cy="5579100"/>
          </a:xfrm>
          <a:prstGeom prst="rect">
            <a:avLst/>
          </a:prstGeom>
        </p:spPr>
        <p:txBody>
          <a:bodyPr anchorCtr="0" anchor="t" bIns="45700" lIns="91425" spcFirstLastPara="1" rIns="91425" wrap="square" tIns="45700">
            <a:noAutofit/>
          </a:bodyPr>
          <a:lstStyle/>
          <a:p>
            <a:pPr indent="0" lvl="0" marL="0" marR="0" rtl="0" algn="l">
              <a:lnSpc>
                <a:spcPct val="90000"/>
              </a:lnSpc>
              <a:spcBef>
                <a:spcPts val="1000"/>
              </a:spcBef>
              <a:spcAft>
                <a:spcPts val="0"/>
              </a:spcAft>
              <a:buNone/>
            </a:pPr>
            <a:r>
              <a:rPr lang="en-US" sz="2000">
                <a:latin typeface="Roboto"/>
                <a:ea typeface="Roboto"/>
                <a:cs typeface="Roboto"/>
                <a:sym typeface="Roboto"/>
              </a:rPr>
              <a:t>The </a:t>
            </a:r>
            <a:r>
              <a:rPr lang="en-US" sz="2000">
                <a:latin typeface="Roboto"/>
                <a:ea typeface="Roboto"/>
                <a:cs typeface="Roboto"/>
                <a:sym typeface="Roboto"/>
              </a:rPr>
              <a:t>Acquisition</a:t>
            </a:r>
            <a:r>
              <a:rPr lang="en-US" sz="2000">
                <a:latin typeface="Roboto"/>
                <a:ea typeface="Roboto"/>
                <a:cs typeface="Roboto"/>
                <a:sym typeface="Roboto"/>
              </a:rPr>
              <a:t> function is the criteria by which the next set of hyperparameters are chosen from the surrogate function. </a:t>
            </a:r>
            <a:endParaRPr sz="2000">
              <a:latin typeface="Roboto"/>
              <a:ea typeface="Roboto"/>
              <a:cs typeface="Roboto"/>
              <a:sym typeface="Roboto"/>
            </a:endParaRPr>
          </a:p>
          <a:p>
            <a:pPr indent="0" lvl="0" marL="0" marR="0" rtl="0" algn="l">
              <a:lnSpc>
                <a:spcPct val="90000"/>
              </a:lnSpc>
              <a:spcBef>
                <a:spcPts val="1000"/>
              </a:spcBef>
              <a:spcAft>
                <a:spcPts val="0"/>
              </a:spcAft>
              <a:buNone/>
            </a:pPr>
            <a:r>
              <a:t/>
            </a:r>
            <a:endParaRPr sz="2000">
              <a:latin typeface="Roboto"/>
              <a:ea typeface="Roboto"/>
              <a:cs typeface="Roboto"/>
              <a:sym typeface="Roboto"/>
            </a:endParaRPr>
          </a:p>
          <a:p>
            <a:pPr indent="0" lvl="0" marL="0" marR="0" rtl="0" algn="l">
              <a:lnSpc>
                <a:spcPct val="90000"/>
              </a:lnSpc>
              <a:spcBef>
                <a:spcPts val="1000"/>
              </a:spcBef>
              <a:spcAft>
                <a:spcPts val="0"/>
              </a:spcAft>
              <a:buNone/>
            </a:pPr>
            <a:r>
              <a:rPr lang="en-US" sz="2000">
                <a:latin typeface="Roboto"/>
                <a:ea typeface="Roboto"/>
                <a:cs typeface="Roboto"/>
                <a:sym typeface="Roboto"/>
              </a:rPr>
              <a:t>Following are few examples</a:t>
            </a:r>
            <a:endParaRPr sz="2000">
              <a:latin typeface="Roboto"/>
              <a:ea typeface="Roboto"/>
              <a:cs typeface="Roboto"/>
              <a:sym typeface="Roboto"/>
            </a:endParaRPr>
          </a:p>
          <a:p>
            <a:pPr indent="-355600" lvl="0" marL="457200" marR="0" rtl="0" algn="l">
              <a:lnSpc>
                <a:spcPct val="90000"/>
              </a:lnSpc>
              <a:spcBef>
                <a:spcPts val="1000"/>
              </a:spcBef>
              <a:spcAft>
                <a:spcPts val="0"/>
              </a:spcAft>
              <a:buSzPts val="2000"/>
              <a:buFont typeface="Roboto"/>
              <a:buChar char="-"/>
            </a:pPr>
            <a:r>
              <a:rPr lang="en-US" sz="2000">
                <a:latin typeface="Roboto"/>
                <a:ea typeface="Roboto"/>
                <a:cs typeface="Roboto"/>
                <a:sym typeface="Roboto"/>
              </a:rPr>
              <a:t>Maximum probability of improvement</a:t>
            </a:r>
            <a:endParaRPr sz="2000">
              <a:latin typeface="Roboto"/>
              <a:ea typeface="Roboto"/>
              <a:cs typeface="Roboto"/>
              <a:sym typeface="Roboto"/>
            </a:endParaRPr>
          </a:p>
          <a:p>
            <a:pPr indent="-355600" lvl="0" marL="457200" marR="0" rtl="0" algn="l">
              <a:lnSpc>
                <a:spcPct val="90000"/>
              </a:lnSpc>
              <a:spcBef>
                <a:spcPts val="0"/>
              </a:spcBef>
              <a:spcAft>
                <a:spcPts val="0"/>
              </a:spcAft>
              <a:buSzPts val="2000"/>
              <a:buFont typeface="Roboto"/>
              <a:buChar char="-"/>
            </a:pPr>
            <a:r>
              <a:rPr lang="en-US" sz="2000">
                <a:latin typeface="Roboto"/>
                <a:ea typeface="Roboto"/>
                <a:cs typeface="Roboto"/>
                <a:sym typeface="Roboto"/>
              </a:rPr>
              <a:t>Upper confidence bound</a:t>
            </a:r>
            <a:endParaRPr sz="2000">
              <a:latin typeface="Roboto"/>
              <a:ea typeface="Roboto"/>
              <a:cs typeface="Roboto"/>
              <a:sym typeface="Roboto"/>
            </a:endParaRPr>
          </a:p>
          <a:p>
            <a:pPr indent="-355600" lvl="0" marL="457200" marR="0" rtl="0" algn="l">
              <a:lnSpc>
                <a:spcPct val="90000"/>
              </a:lnSpc>
              <a:spcBef>
                <a:spcPts val="0"/>
              </a:spcBef>
              <a:spcAft>
                <a:spcPts val="0"/>
              </a:spcAft>
              <a:buSzPts val="2000"/>
              <a:buFont typeface="Roboto"/>
              <a:buChar char="-"/>
            </a:pPr>
            <a:r>
              <a:rPr lang="en-US" sz="2000">
                <a:latin typeface="Roboto"/>
                <a:ea typeface="Roboto"/>
                <a:cs typeface="Roboto"/>
                <a:sym typeface="Roboto"/>
              </a:rPr>
              <a:t>Expected Improvement</a:t>
            </a:r>
            <a:endParaRPr sz="2000">
              <a:latin typeface="Roboto"/>
              <a:ea typeface="Roboto"/>
              <a:cs typeface="Roboto"/>
              <a:sym typeface="Roboto"/>
            </a:endParaRPr>
          </a:p>
          <a:p>
            <a:pPr indent="0" lvl="0" marL="0" marR="0" rtl="0" algn="l">
              <a:lnSpc>
                <a:spcPct val="90000"/>
              </a:lnSpc>
              <a:spcBef>
                <a:spcPts val="1000"/>
              </a:spcBef>
              <a:spcAft>
                <a:spcPts val="0"/>
              </a:spcAft>
              <a:buNone/>
            </a:pPr>
            <a:r>
              <a:t/>
            </a:r>
            <a:endParaRPr sz="2000">
              <a:latin typeface="Roboto"/>
              <a:ea typeface="Roboto"/>
              <a:cs typeface="Roboto"/>
              <a:sym typeface="Roboto"/>
            </a:endParaRPr>
          </a:p>
          <a:p>
            <a:pPr indent="0" lvl="0" marL="0" marR="0" rtl="0" algn="l">
              <a:lnSpc>
                <a:spcPct val="90000"/>
              </a:lnSpc>
              <a:spcBef>
                <a:spcPts val="1000"/>
              </a:spcBef>
              <a:spcAft>
                <a:spcPts val="0"/>
              </a:spcAft>
              <a:buNone/>
            </a:pPr>
            <a:r>
              <a:rPr lang="en-US" sz="2000">
                <a:latin typeface="Roboto"/>
                <a:ea typeface="Roboto"/>
                <a:cs typeface="Roboto"/>
                <a:sym typeface="Roboto"/>
              </a:rPr>
              <a:t>The most common choice of criteria is </a:t>
            </a:r>
            <a:r>
              <a:rPr b="1" lang="en-US" sz="2000">
                <a:latin typeface="Roboto"/>
                <a:ea typeface="Roboto"/>
                <a:cs typeface="Roboto"/>
                <a:sym typeface="Roboto"/>
              </a:rPr>
              <a:t>Expected Improvement</a:t>
            </a:r>
            <a:endParaRPr b="1" sz="2000">
              <a:latin typeface="Roboto"/>
              <a:ea typeface="Roboto"/>
              <a:cs typeface="Roboto"/>
              <a:sym typeface="Roboto"/>
            </a:endParaRPr>
          </a:p>
          <a:p>
            <a:pPr indent="0" lvl="0" marL="0" marR="0" rtl="0" algn="l">
              <a:lnSpc>
                <a:spcPct val="90000"/>
              </a:lnSpc>
              <a:spcBef>
                <a:spcPts val="1000"/>
              </a:spcBef>
              <a:spcAft>
                <a:spcPts val="0"/>
              </a:spcAft>
              <a:buNone/>
            </a:pPr>
            <a:r>
              <a:rPr lang="en-US" sz="2000">
                <a:latin typeface="Roboto"/>
                <a:ea typeface="Roboto"/>
                <a:cs typeface="Roboto"/>
                <a:sym typeface="Roboto"/>
              </a:rPr>
              <a:t>(Expected value of gain we get after sampling at that point)</a:t>
            </a:r>
            <a:endParaRPr sz="2000">
              <a:latin typeface="Roboto"/>
              <a:ea typeface="Roboto"/>
              <a:cs typeface="Roboto"/>
              <a:sym typeface="Roboto"/>
            </a:endParaRPr>
          </a:p>
        </p:txBody>
      </p:sp>
      <p:pic>
        <p:nvPicPr>
          <p:cNvPr id="327" name="Google Shape;327;p33"/>
          <p:cNvPicPr preferRelativeResize="0"/>
          <p:nvPr/>
        </p:nvPicPr>
        <p:blipFill rotWithShape="1">
          <a:blip r:embed="rId3">
            <a:alphaModFix/>
          </a:blip>
          <a:srcRect b="0" l="0" r="49310" t="0"/>
          <a:stretch/>
        </p:blipFill>
        <p:spPr>
          <a:xfrm>
            <a:off x="7491475" y="1004250"/>
            <a:ext cx="3803625" cy="2849125"/>
          </a:xfrm>
          <a:prstGeom prst="rect">
            <a:avLst/>
          </a:prstGeom>
          <a:noFill/>
          <a:ln>
            <a:noFill/>
          </a:ln>
        </p:spPr>
      </p:pic>
      <p:pic>
        <p:nvPicPr>
          <p:cNvPr id="328" name="Google Shape;328;p33"/>
          <p:cNvPicPr preferRelativeResize="0"/>
          <p:nvPr/>
        </p:nvPicPr>
        <p:blipFill rotWithShape="1">
          <a:blip r:embed="rId3">
            <a:alphaModFix/>
          </a:blip>
          <a:srcRect b="0" l="50780" r="-1469" t="0"/>
          <a:stretch/>
        </p:blipFill>
        <p:spPr>
          <a:xfrm>
            <a:off x="7511550" y="4008875"/>
            <a:ext cx="3803625" cy="28491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34"/>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Tree Parzen Estimator -TPE</a:t>
            </a:r>
            <a:endParaRPr b="1">
              <a:latin typeface="Roboto"/>
              <a:ea typeface="Roboto"/>
              <a:cs typeface="Roboto"/>
              <a:sym typeface="Roboto"/>
            </a:endParaRPr>
          </a:p>
        </p:txBody>
      </p:sp>
      <p:graphicFrame>
        <p:nvGraphicFramePr>
          <p:cNvPr id="334" name="Google Shape;334;p34"/>
          <p:cNvGraphicFramePr/>
          <p:nvPr/>
        </p:nvGraphicFramePr>
        <p:xfrm>
          <a:off x="24100" y="1157650"/>
          <a:ext cx="3000000" cy="3000000"/>
        </p:xfrm>
        <a:graphic>
          <a:graphicData uri="http://schemas.openxmlformats.org/drawingml/2006/table">
            <a:tbl>
              <a:tblPr>
                <a:noFill/>
                <a:tableStyleId>{D12EBB21-5FCE-4A84-8618-4EEC3287F5E3}</a:tableStyleId>
              </a:tblPr>
              <a:tblGrid>
                <a:gridCol w="1494225"/>
                <a:gridCol w="1149925"/>
              </a:tblGrid>
              <a:tr h="342750">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35" name="Google Shape;335;p34"/>
          <p:cNvSpPr txBox="1"/>
          <p:nvPr/>
        </p:nvSpPr>
        <p:spPr>
          <a:xfrm>
            <a:off x="6594725" y="851975"/>
            <a:ext cx="5597100" cy="60060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1000"/>
              </a:spcBef>
              <a:spcAft>
                <a:spcPts val="0"/>
              </a:spcAft>
              <a:buNone/>
            </a:pPr>
            <a:r>
              <a:rPr lang="en-US" sz="1800">
                <a:solidFill>
                  <a:srgbClr val="FFFFFF"/>
                </a:solidFill>
                <a:highlight>
                  <a:srgbClr val="351C75"/>
                </a:highlight>
                <a:latin typeface="Roboto"/>
                <a:ea typeface="Roboto"/>
                <a:cs typeface="Roboto"/>
                <a:sym typeface="Roboto"/>
              </a:rPr>
              <a:t>models </a:t>
            </a:r>
            <a:r>
              <a:rPr i="1" lang="en-US" sz="1800">
                <a:solidFill>
                  <a:srgbClr val="FFFFFF"/>
                </a:solidFill>
                <a:highlight>
                  <a:srgbClr val="351C75"/>
                </a:highlight>
                <a:latin typeface="Roboto"/>
                <a:ea typeface="Roboto"/>
                <a:cs typeface="Roboto"/>
                <a:sym typeface="Roboto"/>
              </a:rPr>
              <a:t>p(hyperparameter | loss)</a:t>
            </a:r>
            <a:r>
              <a:rPr lang="en-US" sz="1800">
                <a:solidFill>
                  <a:srgbClr val="FFFFFF"/>
                </a:solidFill>
                <a:highlight>
                  <a:srgbClr val="351C75"/>
                </a:highlight>
                <a:latin typeface="Roboto"/>
                <a:ea typeface="Roboto"/>
                <a:cs typeface="Roboto"/>
                <a:sym typeface="Roboto"/>
              </a:rPr>
              <a:t> and </a:t>
            </a:r>
            <a:r>
              <a:rPr i="1" lang="en-US" sz="1800">
                <a:solidFill>
                  <a:srgbClr val="FFFFFF"/>
                </a:solidFill>
                <a:highlight>
                  <a:srgbClr val="351C75"/>
                </a:highlight>
                <a:latin typeface="Roboto"/>
                <a:ea typeface="Roboto"/>
                <a:cs typeface="Roboto"/>
                <a:sym typeface="Roboto"/>
              </a:rPr>
              <a:t>p(loss)</a:t>
            </a:r>
            <a:endParaRPr i="1" sz="1800">
              <a:solidFill>
                <a:srgbClr val="FFFFFF"/>
              </a:solidFill>
              <a:highlight>
                <a:srgbClr val="351C75"/>
              </a:highlight>
              <a:latin typeface="Roboto"/>
              <a:ea typeface="Roboto"/>
              <a:cs typeface="Roboto"/>
              <a:sym typeface="Roboto"/>
            </a:endParaRPr>
          </a:p>
          <a:p>
            <a:pPr indent="0" lvl="0" marL="0" rtl="0" algn="ctr">
              <a:lnSpc>
                <a:spcPct val="90000"/>
              </a:lnSpc>
              <a:spcBef>
                <a:spcPts val="1000"/>
              </a:spcBef>
              <a:spcAft>
                <a:spcPts val="0"/>
              </a:spcAft>
              <a:buNone/>
            </a:pPr>
            <a:r>
              <a:t/>
            </a:r>
            <a:endParaRPr i="1" sz="1800">
              <a:solidFill>
                <a:srgbClr val="FFFFFF"/>
              </a:solidFill>
              <a:highlight>
                <a:srgbClr val="351C75"/>
              </a:highlight>
              <a:latin typeface="Roboto"/>
              <a:ea typeface="Roboto"/>
              <a:cs typeface="Roboto"/>
              <a:sym typeface="Roboto"/>
            </a:endParaRPr>
          </a:p>
          <a:p>
            <a:pPr indent="0" lvl="0" marL="0" rtl="0" algn="ctr">
              <a:lnSpc>
                <a:spcPct val="90000"/>
              </a:lnSpc>
              <a:spcBef>
                <a:spcPts val="1000"/>
              </a:spcBef>
              <a:spcAft>
                <a:spcPts val="0"/>
              </a:spcAft>
              <a:buNone/>
            </a:pPr>
            <a:r>
              <a:t/>
            </a:r>
            <a:endParaRPr i="1" sz="1800">
              <a:solidFill>
                <a:srgbClr val="FFFFFF"/>
              </a:solidFill>
              <a:highlight>
                <a:srgbClr val="351C75"/>
              </a:highlight>
              <a:latin typeface="Roboto"/>
              <a:ea typeface="Roboto"/>
              <a:cs typeface="Roboto"/>
              <a:sym typeface="Roboto"/>
            </a:endParaRPr>
          </a:p>
          <a:p>
            <a:pPr indent="0" lvl="0" marL="0" rtl="0" algn="ctr">
              <a:lnSpc>
                <a:spcPct val="90000"/>
              </a:lnSpc>
              <a:spcBef>
                <a:spcPts val="1000"/>
              </a:spcBef>
              <a:spcAft>
                <a:spcPts val="0"/>
              </a:spcAft>
              <a:buNone/>
            </a:pPr>
            <a:r>
              <a:t/>
            </a:r>
            <a:endParaRPr i="1" sz="1800">
              <a:solidFill>
                <a:srgbClr val="FFFFFF"/>
              </a:solidFill>
              <a:highlight>
                <a:srgbClr val="351C75"/>
              </a:highlight>
              <a:latin typeface="Roboto"/>
              <a:ea typeface="Roboto"/>
              <a:cs typeface="Roboto"/>
              <a:sym typeface="Roboto"/>
            </a:endParaRPr>
          </a:p>
          <a:p>
            <a:pPr indent="0" lvl="0" marL="0" rtl="0" algn="ctr">
              <a:lnSpc>
                <a:spcPct val="90000"/>
              </a:lnSpc>
              <a:spcBef>
                <a:spcPts val="1000"/>
              </a:spcBef>
              <a:spcAft>
                <a:spcPts val="0"/>
              </a:spcAft>
              <a:buNone/>
            </a:pPr>
            <a:r>
              <a:t/>
            </a:r>
            <a:endParaRPr i="1" sz="1800">
              <a:solidFill>
                <a:srgbClr val="FFFFFF"/>
              </a:solidFill>
              <a:highlight>
                <a:srgbClr val="351C75"/>
              </a:highlight>
              <a:latin typeface="Roboto"/>
              <a:ea typeface="Roboto"/>
              <a:cs typeface="Roboto"/>
              <a:sym typeface="Roboto"/>
            </a:endParaRPr>
          </a:p>
          <a:p>
            <a:pPr indent="0" lvl="0" marL="0" rtl="0" algn="ctr">
              <a:lnSpc>
                <a:spcPct val="90000"/>
              </a:lnSpc>
              <a:spcBef>
                <a:spcPts val="1000"/>
              </a:spcBef>
              <a:spcAft>
                <a:spcPts val="0"/>
              </a:spcAft>
              <a:buNone/>
            </a:pPr>
            <a:r>
              <a:t/>
            </a:r>
            <a:endParaRPr i="1" sz="1800">
              <a:solidFill>
                <a:srgbClr val="FFFFFF"/>
              </a:solidFill>
              <a:highlight>
                <a:srgbClr val="351C75"/>
              </a:highlight>
              <a:latin typeface="Roboto"/>
              <a:ea typeface="Roboto"/>
              <a:cs typeface="Roboto"/>
              <a:sym typeface="Roboto"/>
            </a:endParaRPr>
          </a:p>
          <a:p>
            <a:pPr indent="-228600" lvl="0" marL="228600" rtl="0" algn="ctr">
              <a:lnSpc>
                <a:spcPct val="115000"/>
              </a:lnSpc>
              <a:spcBef>
                <a:spcPts val="1000"/>
              </a:spcBef>
              <a:spcAft>
                <a:spcPts val="0"/>
              </a:spcAft>
              <a:buClr>
                <a:schemeClr val="dk1"/>
              </a:buClr>
              <a:buSzPts val="1800"/>
              <a:buFont typeface="Roboto"/>
              <a:buAutoNum type="arabicPeriod"/>
            </a:pPr>
            <a:r>
              <a:rPr b="1" lang="en-US" sz="1800">
                <a:solidFill>
                  <a:schemeClr val="dk1"/>
                </a:solidFill>
                <a:latin typeface="Roboto"/>
                <a:ea typeface="Roboto"/>
                <a:cs typeface="Roboto"/>
                <a:sym typeface="Roboto"/>
              </a:rPr>
              <a:t>S</a:t>
            </a:r>
            <a:r>
              <a:rPr b="1" lang="en-US" sz="1800">
                <a:solidFill>
                  <a:schemeClr val="dk1"/>
                </a:solidFill>
                <a:latin typeface="Roboto"/>
                <a:ea typeface="Roboto"/>
                <a:cs typeface="Roboto"/>
                <a:sym typeface="Roboto"/>
              </a:rPr>
              <a:t>tart sampling the response surface by randomly</a:t>
            </a:r>
            <a:endParaRPr b="1" i="1" sz="1800">
              <a:solidFill>
                <a:schemeClr val="dk1"/>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35"/>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Tree Parzen Estimator -TPE</a:t>
            </a:r>
            <a:endParaRPr b="1">
              <a:latin typeface="Roboto"/>
              <a:ea typeface="Roboto"/>
              <a:cs typeface="Roboto"/>
              <a:sym typeface="Roboto"/>
            </a:endParaRPr>
          </a:p>
        </p:txBody>
      </p:sp>
      <p:graphicFrame>
        <p:nvGraphicFramePr>
          <p:cNvPr id="341" name="Google Shape;341;p35"/>
          <p:cNvGraphicFramePr/>
          <p:nvPr/>
        </p:nvGraphicFramePr>
        <p:xfrm>
          <a:off x="24100" y="1157650"/>
          <a:ext cx="3000000" cy="3000000"/>
        </p:xfrm>
        <a:graphic>
          <a:graphicData uri="http://schemas.openxmlformats.org/drawingml/2006/table">
            <a:tbl>
              <a:tblPr>
                <a:noFill/>
                <a:tableStyleId>{D12EBB21-5FCE-4A84-8618-4EEC3287F5E3}</a:tableStyleId>
              </a:tblPr>
              <a:tblGrid>
                <a:gridCol w="1494225"/>
                <a:gridCol w="1149925"/>
              </a:tblGrid>
              <a:tr h="342750">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42" name="Google Shape;342;p35"/>
          <p:cNvGraphicFramePr/>
          <p:nvPr/>
        </p:nvGraphicFramePr>
        <p:xfrm>
          <a:off x="4130850" y="955600"/>
          <a:ext cx="3000000" cy="3000000"/>
        </p:xfrm>
        <a:graphic>
          <a:graphicData uri="http://schemas.openxmlformats.org/drawingml/2006/table">
            <a:tbl>
              <a:tblPr>
                <a:noFill/>
                <a:tableStyleId>{D12EBB21-5FCE-4A84-8618-4EEC3287F5E3}</a:tableStyleId>
              </a:tblPr>
              <a:tblGrid>
                <a:gridCol w="1322250"/>
                <a:gridCol w="990475"/>
              </a:tblGrid>
              <a:tr h="3257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43" name="Google Shape;343;p35"/>
          <p:cNvGraphicFramePr/>
          <p:nvPr/>
        </p:nvGraphicFramePr>
        <p:xfrm>
          <a:off x="4130850" y="3181160"/>
          <a:ext cx="3000000" cy="3000000"/>
        </p:xfrm>
        <a:graphic>
          <a:graphicData uri="http://schemas.openxmlformats.org/drawingml/2006/table">
            <a:tbl>
              <a:tblPr>
                <a:noFill/>
                <a:tableStyleId>{D12EBB21-5FCE-4A84-8618-4EEC3287F5E3}</a:tableStyleId>
              </a:tblPr>
              <a:tblGrid>
                <a:gridCol w="1322250"/>
                <a:gridCol w="990475"/>
              </a:tblGrid>
              <a:tr h="3578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44" name="Google Shape;344;p35"/>
          <p:cNvSpPr txBox="1"/>
          <p:nvPr/>
        </p:nvSpPr>
        <p:spPr>
          <a:xfrm rot="759">
            <a:off x="2705676" y="1532150"/>
            <a:ext cx="13584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US" sz="1600">
                <a:solidFill>
                  <a:srgbClr val="38761D"/>
                </a:solidFill>
                <a:latin typeface="Roboto"/>
                <a:ea typeface="Roboto"/>
                <a:cs typeface="Roboto"/>
                <a:sym typeface="Roboto"/>
              </a:rPr>
              <a:t>Good Group</a:t>
            </a:r>
            <a:endParaRPr sz="1600">
              <a:solidFill>
                <a:srgbClr val="38761D"/>
              </a:solidFill>
              <a:latin typeface="Roboto"/>
              <a:ea typeface="Roboto"/>
              <a:cs typeface="Roboto"/>
              <a:sym typeface="Roboto"/>
            </a:endParaRPr>
          </a:p>
        </p:txBody>
      </p:sp>
      <p:sp>
        <p:nvSpPr>
          <p:cNvPr id="345" name="Google Shape;345;p35"/>
          <p:cNvSpPr txBox="1"/>
          <p:nvPr/>
        </p:nvSpPr>
        <p:spPr>
          <a:xfrm rot="-857">
            <a:off x="2784302" y="4535820"/>
            <a:ext cx="12039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rgbClr val="990000"/>
                </a:solidFill>
                <a:latin typeface="Roboto"/>
                <a:ea typeface="Roboto"/>
                <a:cs typeface="Roboto"/>
                <a:sym typeface="Roboto"/>
              </a:rPr>
              <a:t>Rest Group</a:t>
            </a:r>
            <a:endParaRPr sz="1600">
              <a:solidFill>
                <a:srgbClr val="990000"/>
              </a:solidFill>
              <a:latin typeface="Roboto"/>
              <a:ea typeface="Roboto"/>
              <a:cs typeface="Roboto"/>
              <a:sym typeface="Roboto"/>
            </a:endParaRPr>
          </a:p>
        </p:txBody>
      </p:sp>
      <p:sp>
        <p:nvSpPr>
          <p:cNvPr id="346" name="Google Shape;346;p35"/>
          <p:cNvSpPr txBox="1"/>
          <p:nvPr/>
        </p:nvSpPr>
        <p:spPr>
          <a:xfrm>
            <a:off x="6594725" y="851975"/>
            <a:ext cx="5597100" cy="60060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1000"/>
              </a:spcBef>
              <a:spcAft>
                <a:spcPts val="0"/>
              </a:spcAft>
              <a:buNone/>
            </a:pPr>
            <a:r>
              <a:rPr lang="en-US" sz="1800">
                <a:solidFill>
                  <a:srgbClr val="FFFFFF"/>
                </a:solidFill>
                <a:highlight>
                  <a:srgbClr val="351C75"/>
                </a:highlight>
                <a:latin typeface="Roboto"/>
                <a:ea typeface="Roboto"/>
                <a:cs typeface="Roboto"/>
                <a:sym typeface="Roboto"/>
              </a:rPr>
              <a:t>models </a:t>
            </a:r>
            <a:r>
              <a:rPr i="1" lang="en-US" sz="1800">
                <a:solidFill>
                  <a:srgbClr val="FFFFFF"/>
                </a:solidFill>
                <a:highlight>
                  <a:srgbClr val="351C75"/>
                </a:highlight>
                <a:latin typeface="Roboto"/>
                <a:ea typeface="Roboto"/>
                <a:cs typeface="Roboto"/>
                <a:sym typeface="Roboto"/>
              </a:rPr>
              <a:t>p(hyperparameter | loss)</a:t>
            </a:r>
            <a:r>
              <a:rPr lang="en-US" sz="1800">
                <a:solidFill>
                  <a:srgbClr val="FFFFFF"/>
                </a:solidFill>
                <a:highlight>
                  <a:srgbClr val="351C75"/>
                </a:highlight>
                <a:latin typeface="Roboto"/>
                <a:ea typeface="Roboto"/>
                <a:cs typeface="Roboto"/>
                <a:sym typeface="Roboto"/>
              </a:rPr>
              <a:t> and </a:t>
            </a:r>
            <a:r>
              <a:rPr i="1" lang="en-US" sz="1800">
                <a:solidFill>
                  <a:srgbClr val="FFFFFF"/>
                </a:solidFill>
                <a:highlight>
                  <a:srgbClr val="351C75"/>
                </a:highlight>
                <a:latin typeface="Roboto"/>
                <a:ea typeface="Roboto"/>
                <a:cs typeface="Roboto"/>
                <a:sym typeface="Roboto"/>
              </a:rPr>
              <a:t>p(loss)</a:t>
            </a:r>
            <a:endParaRPr sz="1800">
              <a:solidFill>
                <a:schemeClr val="dk1"/>
              </a:solidFill>
              <a:latin typeface="Roboto"/>
              <a:ea typeface="Roboto"/>
              <a:cs typeface="Roboto"/>
              <a:sym typeface="Roboto"/>
            </a:endParaRPr>
          </a:p>
          <a:p>
            <a:pPr indent="-228600" lvl="0" marL="228600" rtl="0" algn="l">
              <a:lnSpc>
                <a:spcPct val="115000"/>
              </a:lnSpc>
              <a:spcBef>
                <a:spcPts val="100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Start sampling the response surface by randomly</a:t>
            </a:r>
            <a:endParaRPr sz="1800">
              <a:solidFill>
                <a:schemeClr val="dk1"/>
              </a:solidFill>
              <a:latin typeface="Roboto"/>
              <a:ea typeface="Roboto"/>
              <a:cs typeface="Roboto"/>
              <a:sym typeface="Roboto"/>
            </a:endParaRPr>
          </a:p>
          <a:p>
            <a:pPr indent="0" lvl="0" marL="457200" rtl="0" algn="l">
              <a:lnSpc>
                <a:spcPct val="115000"/>
              </a:lnSpc>
              <a:spcBef>
                <a:spcPts val="1000"/>
              </a:spcBef>
              <a:spcAft>
                <a:spcPts val="0"/>
              </a:spcAft>
              <a:buNone/>
            </a:pPr>
            <a:r>
              <a:t/>
            </a:r>
            <a:endParaRPr sz="1800">
              <a:solidFill>
                <a:schemeClr val="dk1"/>
              </a:solidFill>
              <a:latin typeface="Roboto"/>
              <a:ea typeface="Roboto"/>
              <a:cs typeface="Roboto"/>
              <a:sym typeface="Roboto"/>
            </a:endParaRPr>
          </a:p>
          <a:p>
            <a:pPr indent="0" lvl="0" marL="457200" rtl="0" algn="l">
              <a:lnSpc>
                <a:spcPct val="115000"/>
              </a:lnSpc>
              <a:spcBef>
                <a:spcPts val="1000"/>
              </a:spcBef>
              <a:spcAft>
                <a:spcPts val="0"/>
              </a:spcAft>
              <a:buNone/>
            </a:pPr>
            <a:r>
              <a:t/>
            </a:r>
            <a:endParaRPr sz="1800">
              <a:solidFill>
                <a:schemeClr val="dk1"/>
              </a:solidFill>
              <a:latin typeface="Roboto"/>
              <a:ea typeface="Roboto"/>
              <a:cs typeface="Roboto"/>
              <a:sym typeface="Roboto"/>
            </a:endParaRPr>
          </a:p>
          <a:p>
            <a:pPr indent="0" lvl="0" marL="0" rtl="0" algn="l">
              <a:lnSpc>
                <a:spcPct val="115000"/>
              </a:lnSpc>
              <a:spcBef>
                <a:spcPts val="1000"/>
              </a:spcBef>
              <a:spcAft>
                <a:spcPts val="0"/>
              </a:spcAft>
              <a:buNone/>
            </a:pPr>
            <a:r>
              <a:t/>
            </a:r>
            <a:endParaRPr sz="1800">
              <a:solidFill>
                <a:schemeClr val="dk1"/>
              </a:solidFill>
              <a:latin typeface="Roboto"/>
              <a:ea typeface="Roboto"/>
              <a:cs typeface="Roboto"/>
              <a:sym typeface="Roboto"/>
            </a:endParaRPr>
          </a:p>
          <a:p>
            <a:pPr indent="-228600" lvl="0" marL="228600" rtl="0" algn="ctr">
              <a:lnSpc>
                <a:spcPct val="115000"/>
              </a:lnSpc>
              <a:spcBef>
                <a:spcPts val="1000"/>
              </a:spcBef>
              <a:spcAft>
                <a:spcPts val="0"/>
              </a:spcAft>
              <a:buClr>
                <a:schemeClr val="dk1"/>
              </a:buClr>
              <a:buSzPts val="1800"/>
              <a:buFont typeface="Roboto"/>
              <a:buAutoNum type="arabicPeriod"/>
            </a:pPr>
            <a:r>
              <a:rPr b="1" lang="en-US" sz="1800">
                <a:solidFill>
                  <a:schemeClr val="dk1"/>
                </a:solidFill>
                <a:latin typeface="Roboto"/>
                <a:ea typeface="Roboto"/>
                <a:cs typeface="Roboto"/>
                <a:sym typeface="Roboto"/>
              </a:rPr>
              <a:t>Split the observations in two groups: the Good one (e.g. the upper quartile) and the Rest</a:t>
            </a:r>
            <a:endParaRPr b="1" i="1" sz="1800">
              <a:solidFill>
                <a:schemeClr val="dk1"/>
              </a:solidFill>
              <a:latin typeface="Roboto"/>
              <a:ea typeface="Roboto"/>
              <a:cs typeface="Roboto"/>
              <a:sym typeface="Roboto"/>
            </a:endParaRPr>
          </a:p>
        </p:txBody>
      </p:sp>
      <p:cxnSp>
        <p:nvCxnSpPr>
          <p:cNvPr id="347" name="Google Shape;347;p35"/>
          <p:cNvCxnSpPr/>
          <p:nvPr/>
        </p:nvCxnSpPr>
        <p:spPr>
          <a:xfrm flipH="1" rot="10800000">
            <a:off x="2708100" y="2005850"/>
            <a:ext cx="1429200" cy="752400"/>
          </a:xfrm>
          <a:prstGeom prst="bentConnector3">
            <a:avLst>
              <a:gd fmla="val 50000" name="adj1"/>
            </a:avLst>
          </a:prstGeom>
          <a:noFill/>
          <a:ln cap="flat" cmpd="sng" w="19050">
            <a:solidFill>
              <a:srgbClr val="351C75"/>
            </a:solidFill>
            <a:prstDash val="solid"/>
            <a:round/>
            <a:headEnd len="med" w="med" type="none"/>
            <a:tailEnd len="med" w="med" type="stealth"/>
          </a:ln>
        </p:spPr>
      </p:cxnSp>
      <p:cxnSp>
        <p:nvCxnSpPr>
          <p:cNvPr id="348" name="Google Shape;348;p35"/>
          <p:cNvCxnSpPr/>
          <p:nvPr/>
        </p:nvCxnSpPr>
        <p:spPr>
          <a:xfrm>
            <a:off x="2683025" y="3761250"/>
            <a:ext cx="1454400" cy="664500"/>
          </a:xfrm>
          <a:prstGeom prst="bentConnector3">
            <a:avLst>
              <a:gd fmla="val 50000" name="adj1"/>
            </a:avLst>
          </a:prstGeom>
          <a:noFill/>
          <a:ln cap="flat" cmpd="sng" w="19050">
            <a:solidFill>
              <a:srgbClr val="351C75"/>
            </a:solidFill>
            <a:prstDash val="solid"/>
            <a:round/>
            <a:headEnd len="med" w="med" type="none"/>
            <a:tailEnd len="med" w="med" type="stealth"/>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36"/>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Tree Parzen Estimator -TPE</a:t>
            </a:r>
            <a:endParaRPr b="1">
              <a:latin typeface="Roboto"/>
              <a:ea typeface="Roboto"/>
              <a:cs typeface="Roboto"/>
              <a:sym typeface="Roboto"/>
            </a:endParaRPr>
          </a:p>
        </p:txBody>
      </p:sp>
      <p:graphicFrame>
        <p:nvGraphicFramePr>
          <p:cNvPr id="354" name="Google Shape;354;p36"/>
          <p:cNvGraphicFramePr/>
          <p:nvPr/>
        </p:nvGraphicFramePr>
        <p:xfrm>
          <a:off x="24100" y="1157650"/>
          <a:ext cx="3000000" cy="3000000"/>
        </p:xfrm>
        <a:graphic>
          <a:graphicData uri="http://schemas.openxmlformats.org/drawingml/2006/table">
            <a:tbl>
              <a:tblPr>
                <a:noFill/>
                <a:tableStyleId>{D12EBB21-5FCE-4A84-8618-4EEC3287F5E3}</a:tableStyleId>
              </a:tblPr>
              <a:tblGrid>
                <a:gridCol w="1494225"/>
                <a:gridCol w="1149925"/>
              </a:tblGrid>
              <a:tr h="342750">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55" name="Google Shape;355;p36"/>
          <p:cNvGraphicFramePr/>
          <p:nvPr/>
        </p:nvGraphicFramePr>
        <p:xfrm>
          <a:off x="4130850" y="955600"/>
          <a:ext cx="3000000" cy="3000000"/>
        </p:xfrm>
        <a:graphic>
          <a:graphicData uri="http://schemas.openxmlformats.org/drawingml/2006/table">
            <a:tbl>
              <a:tblPr>
                <a:noFill/>
                <a:tableStyleId>{D12EBB21-5FCE-4A84-8618-4EEC3287F5E3}</a:tableStyleId>
              </a:tblPr>
              <a:tblGrid>
                <a:gridCol w="1322250"/>
                <a:gridCol w="990475"/>
              </a:tblGrid>
              <a:tr h="3257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56" name="Google Shape;356;p36"/>
          <p:cNvGraphicFramePr/>
          <p:nvPr/>
        </p:nvGraphicFramePr>
        <p:xfrm>
          <a:off x="4130850" y="3181160"/>
          <a:ext cx="3000000" cy="3000000"/>
        </p:xfrm>
        <a:graphic>
          <a:graphicData uri="http://schemas.openxmlformats.org/drawingml/2006/table">
            <a:tbl>
              <a:tblPr>
                <a:noFill/>
                <a:tableStyleId>{D12EBB21-5FCE-4A84-8618-4EEC3287F5E3}</a:tableStyleId>
              </a:tblPr>
              <a:tblGrid>
                <a:gridCol w="1322250"/>
                <a:gridCol w="990475"/>
              </a:tblGrid>
              <a:tr h="3578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22</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A86E8"/>
                    </a:solidFill>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55.1</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A86E8"/>
                    </a:solidFill>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57" name="Google Shape;357;p36"/>
          <p:cNvSpPr txBox="1"/>
          <p:nvPr/>
        </p:nvSpPr>
        <p:spPr>
          <a:xfrm rot="759">
            <a:off x="2705676" y="1532150"/>
            <a:ext cx="13584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US" sz="1600">
                <a:solidFill>
                  <a:srgbClr val="38761D"/>
                </a:solidFill>
                <a:latin typeface="Roboto"/>
                <a:ea typeface="Roboto"/>
                <a:cs typeface="Roboto"/>
                <a:sym typeface="Roboto"/>
              </a:rPr>
              <a:t>Good Group</a:t>
            </a:r>
            <a:endParaRPr sz="1600">
              <a:solidFill>
                <a:srgbClr val="38761D"/>
              </a:solidFill>
              <a:latin typeface="Roboto"/>
              <a:ea typeface="Roboto"/>
              <a:cs typeface="Roboto"/>
              <a:sym typeface="Roboto"/>
            </a:endParaRPr>
          </a:p>
        </p:txBody>
      </p:sp>
      <p:sp>
        <p:nvSpPr>
          <p:cNvPr id="358" name="Google Shape;358;p36"/>
          <p:cNvSpPr txBox="1"/>
          <p:nvPr/>
        </p:nvSpPr>
        <p:spPr>
          <a:xfrm rot="-857">
            <a:off x="2784302" y="4535820"/>
            <a:ext cx="12039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rgbClr val="990000"/>
                </a:solidFill>
                <a:latin typeface="Roboto"/>
                <a:ea typeface="Roboto"/>
                <a:cs typeface="Roboto"/>
                <a:sym typeface="Roboto"/>
              </a:rPr>
              <a:t>Rest Group</a:t>
            </a:r>
            <a:endParaRPr sz="1600">
              <a:solidFill>
                <a:srgbClr val="990000"/>
              </a:solidFill>
              <a:latin typeface="Roboto"/>
              <a:ea typeface="Roboto"/>
              <a:cs typeface="Roboto"/>
              <a:sym typeface="Roboto"/>
            </a:endParaRPr>
          </a:p>
        </p:txBody>
      </p:sp>
      <p:sp>
        <p:nvSpPr>
          <p:cNvPr id="359" name="Google Shape;359;p36"/>
          <p:cNvSpPr txBox="1"/>
          <p:nvPr/>
        </p:nvSpPr>
        <p:spPr>
          <a:xfrm>
            <a:off x="6594725" y="851975"/>
            <a:ext cx="5597100" cy="60060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1000"/>
              </a:spcBef>
              <a:spcAft>
                <a:spcPts val="0"/>
              </a:spcAft>
              <a:buNone/>
            </a:pPr>
            <a:r>
              <a:rPr lang="en-US" sz="1800">
                <a:solidFill>
                  <a:srgbClr val="FFFFFF"/>
                </a:solidFill>
                <a:highlight>
                  <a:srgbClr val="351C75"/>
                </a:highlight>
                <a:latin typeface="Roboto"/>
                <a:ea typeface="Roboto"/>
                <a:cs typeface="Roboto"/>
                <a:sym typeface="Roboto"/>
              </a:rPr>
              <a:t>models </a:t>
            </a:r>
            <a:r>
              <a:rPr i="1" lang="en-US" sz="1800">
                <a:solidFill>
                  <a:srgbClr val="FFFFFF"/>
                </a:solidFill>
                <a:highlight>
                  <a:srgbClr val="351C75"/>
                </a:highlight>
                <a:latin typeface="Roboto"/>
                <a:ea typeface="Roboto"/>
                <a:cs typeface="Roboto"/>
                <a:sym typeface="Roboto"/>
              </a:rPr>
              <a:t>p(hyperparameter | loss)</a:t>
            </a:r>
            <a:r>
              <a:rPr lang="en-US" sz="1800">
                <a:solidFill>
                  <a:srgbClr val="FFFFFF"/>
                </a:solidFill>
                <a:highlight>
                  <a:srgbClr val="351C75"/>
                </a:highlight>
                <a:latin typeface="Roboto"/>
                <a:ea typeface="Roboto"/>
                <a:cs typeface="Roboto"/>
                <a:sym typeface="Roboto"/>
              </a:rPr>
              <a:t> and </a:t>
            </a:r>
            <a:r>
              <a:rPr i="1" lang="en-US" sz="1800">
                <a:solidFill>
                  <a:srgbClr val="FFFFFF"/>
                </a:solidFill>
                <a:highlight>
                  <a:srgbClr val="351C75"/>
                </a:highlight>
                <a:latin typeface="Roboto"/>
                <a:ea typeface="Roboto"/>
                <a:cs typeface="Roboto"/>
                <a:sym typeface="Roboto"/>
              </a:rPr>
              <a:t>p(loss)</a:t>
            </a:r>
            <a:endParaRPr sz="1800">
              <a:solidFill>
                <a:schemeClr val="dk1"/>
              </a:solidFill>
              <a:latin typeface="Roboto"/>
              <a:ea typeface="Roboto"/>
              <a:cs typeface="Roboto"/>
              <a:sym typeface="Roboto"/>
            </a:endParaRPr>
          </a:p>
          <a:p>
            <a:pPr indent="-228600" lvl="0" marL="228600" rtl="0" algn="l">
              <a:lnSpc>
                <a:spcPct val="115000"/>
              </a:lnSpc>
              <a:spcBef>
                <a:spcPts val="100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Start sampling the response surface by randomly</a:t>
            </a:r>
            <a:endParaRPr sz="1800">
              <a:solidFill>
                <a:schemeClr val="dk1"/>
              </a:solidFill>
              <a:latin typeface="Roboto"/>
              <a:ea typeface="Roboto"/>
              <a:cs typeface="Roboto"/>
              <a:sym typeface="Roboto"/>
            </a:endParaRPr>
          </a:p>
          <a:p>
            <a:pPr indent="-228600" lvl="0" marL="228600" rtl="0" algn="l">
              <a:lnSpc>
                <a:spcPct val="115000"/>
              </a:lnSpc>
              <a:spcBef>
                <a:spcPts val="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Split the observations in two groups: the Good one (e.g. the upper quartile) and the Rest</a:t>
            </a:r>
            <a:endParaRPr sz="1800">
              <a:solidFill>
                <a:schemeClr val="dk1"/>
              </a:solidFill>
              <a:latin typeface="Roboto"/>
              <a:ea typeface="Roboto"/>
              <a:cs typeface="Roboto"/>
              <a:sym typeface="Roboto"/>
            </a:endParaRPr>
          </a:p>
          <a:p>
            <a:pPr indent="0" lvl="0" marL="457200" rtl="0" algn="l">
              <a:lnSpc>
                <a:spcPct val="115000"/>
              </a:lnSpc>
              <a:spcBef>
                <a:spcPts val="1000"/>
              </a:spcBef>
              <a:spcAft>
                <a:spcPts val="0"/>
              </a:spcAft>
              <a:buNone/>
            </a:pPr>
            <a:r>
              <a:t/>
            </a:r>
            <a:endParaRPr sz="1800">
              <a:solidFill>
                <a:schemeClr val="dk1"/>
              </a:solidFill>
              <a:latin typeface="Roboto"/>
              <a:ea typeface="Roboto"/>
              <a:cs typeface="Roboto"/>
              <a:sym typeface="Roboto"/>
            </a:endParaRPr>
          </a:p>
          <a:p>
            <a:pPr indent="0" lvl="0" marL="457200" rtl="0" algn="l">
              <a:lnSpc>
                <a:spcPct val="115000"/>
              </a:lnSpc>
              <a:spcBef>
                <a:spcPts val="1000"/>
              </a:spcBef>
              <a:spcAft>
                <a:spcPts val="0"/>
              </a:spcAft>
              <a:buNone/>
            </a:pPr>
            <a:r>
              <a:t/>
            </a:r>
            <a:endParaRPr sz="1800">
              <a:solidFill>
                <a:schemeClr val="dk1"/>
              </a:solidFill>
              <a:latin typeface="Roboto"/>
              <a:ea typeface="Roboto"/>
              <a:cs typeface="Roboto"/>
              <a:sym typeface="Roboto"/>
            </a:endParaRPr>
          </a:p>
          <a:p>
            <a:pPr indent="0" lvl="0" marL="457200" rtl="0" algn="l">
              <a:lnSpc>
                <a:spcPct val="115000"/>
              </a:lnSpc>
              <a:spcBef>
                <a:spcPts val="1000"/>
              </a:spcBef>
              <a:spcAft>
                <a:spcPts val="0"/>
              </a:spcAft>
              <a:buNone/>
            </a:pPr>
            <a:r>
              <a:t/>
            </a:r>
            <a:endParaRPr sz="1800">
              <a:solidFill>
                <a:schemeClr val="dk1"/>
              </a:solidFill>
              <a:latin typeface="Roboto"/>
              <a:ea typeface="Roboto"/>
              <a:cs typeface="Roboto"/>
              <a:sym typeface="Roboto"/>
            </a:endParaRPr>
          </a:p>
          <a:p>
            <a:pPr indent="-228600" lvl="0" marL="228600" rtl="0" algn="ctr">
              <a:lnSpc>
                <a:spcPct val="100000"/>
              </a:lnSpc>
              <a:spcBef>
                <a:spcPts val="1000"/>
              </a:spcBef>
              <a:spcAft>
                <a:spcPts val="0"/>
              </a:spcAft>
              <a:buClr>
                <a:schemeClr val="dk1"/>
              </a:buClr>
              <a:buSzPts val="1800"/>
              <a:buFont typeface="Roboto"/>
              <a:buAutoNum type="arabicPeriod"/>
            </a:pPr>
            <a:r>
              <a:rPr b="1" lang="en-US" sz="1800">
                <a:solidFill>
                  <a:schemeClr val="dk1"/>
                </a:solidFill>
                <a:latin typeface="Roboto"/>
                <a:ea typeface="Roboto"/>
                <a:cs typeface="Roboto"/>
                <a:sym typeface="Roboto"/>
              </a:rPr>
              <a:t>Define y* as splitting value      </a:t>
            </a:r>
            <a:endParaRPr b="1" sz="1800">
              <a:solidFill>
                <a:schemeClr val="dk1"/>
              </a:solidFill>
              <a:latin typeface="Roboto"/>
              <a:ea typeface="Roboto"/>
              <a:cs typeface="Roboto"/>
              <a:sym typeface="Roboto"/>
            </a:endParaRPr>
          </a:p>
          <a:p>
            <a:pPr indent="0" lvl="0" marL="457200" rtl="0" algn="ctr">
              <a:lnSpc>
                <a:spcPct val="100000"/>
              </a:lnSpc>
              <a:spcBef>
                <a:spcPts val="1000"/>
              </a:spcBef>
              <a:spcAft>
                <a:spcPts val="0"/>
              </a:spcAft>
              <a:buNone/>
            </a:pPr>
            <a:r>
              <a:rPr b="1" lang="en-US" sz="1800">
                <a:solidFill>
                  <a:schemeClr val="dk1"/>
                </a:solidFill>
                <a:latin typeface="Roboto"/>
                <a:ea typeface="Roboto"/>
                <a:cs typeface="Roboto"/>
                <a:sym typeface="Roboto"/>
              </a:rPr>
              <a:t>here, y* = 55.1</a:t>
            </a:r>
            <a:endParaRPr b="1" sz="1800">
              <a:solidFill>
                <a:schemeClr val="dk1"/>
              </a:solidFill>
              <a:latin typeface="Roboto"/>
              <a:ea typeface="Roboto"/>
              <a:cs typeface="Roboto"/>
              <a:sym typeface="Roboto"/>
            </a:endParaRPr>
          </a:p>
          <a:p>
            <a:pPr indent="0" lvl="0" marL="0" rtl="0" algn="l">
              <a:lnSpc>
                <a:spcPct val="115000"/>
              </a:lnSpc>
              <a:spcBef>
                <a:spcPts val="1000"/>
              </a:spcBef>
              <a:spcAft>
                <a:spcPts val="0"/>
              </a:spcAft>
              <a:buNone/>
            </a:pPr>
            <a:r>
              <a:t/>
            </a:r>
            <a:endParaRPr i="1" sz="1800">
              <a:solidFill>
                <a:schemeClr val="dk1"/>
              </a:solidFill>
              <a:latin typeface="Roboto"/>
              <a:ea typeface="Roboto"/>
              <a:cs typeface="Roboto"/>
              <a:sym typeface="Roboto"/>
            </a:endParaRPr>
          </a:p>
        </p:txBody>
      </p:sp>
      <p:cxnSp>
        <p:nvCxnSpPr>
          <p:cNvPr id="360" name="Google Shape;360;p36"/>
          <p:cNvCxnSpPr/>
          <p:nvPr/>
        </p:nvCxnSpPr>
        <p:spPr>
          <a:xfrm flipH="1" rot="10800000">
            <a:off x="2708100" y="2005850"/>
            <a:ext cx="1429200" cy="752400"/>
          </a:xfrm>
          <a:prstGeom prst="bentConnector3">
            <a:avLst>
              <a:gd fmla="val 50000" name="adj1"/>
            </a:avLst>
          </a:prstGeom>
          <a:noFill/>
          <a:ln cap="flat" cmpd="sng" w="19050">
            <a:solidFill>
              <a:srgbClr val="351C75"/>
            </a:solidFill>
            <a:prstDash val="solid"/>
            <a:round/>
            <a:headEnd len="med" w="med" type="none"/>
            <a:tailEnd len="med" w="med" type="stealth"/>
          </a:ln>
        </p:spPr>
      </p:cxnSp>
      <p:cxnSp>
        <p:nvCxnSpPr>
          <p:cNvPr id="361" name="Google Shape;361;p36"/>
          <p:cNvCxnSpPr/>
          <p:nvPr/>
        </p:nvCxnSpPr>
        <p:spPr>
          <a:xfrm>
            <a:off x="2683025" y="3761250"/>
            <a:ext cx="1454400" cy="664500"/>
          </a:xfrm>
          <a:prstGeom prst="bentConnector3">
            <a:avLst>
              <a:gd fmla="val 50000" name="adj1"/>
            </a:avLst>
          </a:prstGeom>
          <a:noFill/>
          <a:ln cap="flat" cmpd="sng" w="19050">
            <a:solidFill>
              <a:srgbClr val="351C75"/>
            </a:solidFill>
            <a:prstDash val="solid"/>
            <a:round/>
            <a:headEnd len="med" w="med" type="none"/>
            <a:tailEnd len="med" w="med" type="stealth"/>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37"/>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Tree Parzen Estimator -TPE</a:t>
            </a:r>
            <a:endParaRPr b="1">
              <a:latin typeface="Roboto"/>
              <a:ea typeface="Roboto"/>
              <a:cs typeface="Roboto"/>
              <a:sym typeface="Roboto"/>
            </a:endParaRPr>
          </a:p>
        </p:txBody>
      </p:sp>
      <p:graphicFrame>
        <p:nvGraphicFramePr>
          <p:cNvPr id="367" name="Google Shape;367;p37"/>
          <p:cNvGraphicFramePr/>
          <p:nvPr/>
        </p:nvGraphicFramePr>
        <p:xfrm>
          <a:off x="24100" y="1157650"/>
          <a:ext cx="3000000" cy="3000000"/>
        </p:xfrm>
        <a:graphic>
          <a:graphicData uri="http://schemas.openxmlformats.org/drawingml/2006/table">
            <a:tbl>
              <a:tblPr>
                <a:noFill/>
                <a:tableStyleId>{D12EBB21-5FCE-4A84-8618-4EEC3287F5E3}</a:tableStyleId>
              </a:tblPr>
              <a:tblGrid>
                <a:gridCol w="1494225"/>
                <a:gridCol w="1149925"/>
              </a:tblGrid>
              <a:tr h="342750">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68" name="Google Shape;368;p37"/>
          <p:cNvGraphicFramePr/>
          <p:nvPr/>
        </p:nvGraphicFramePr>
        <p:xfrm>
          <a:off x="4130850" y="955600"/>
          <a:ext cx="3000000" cy="3000000"/>
        </p:xfrm>
        <a:graphic>
          <a:graphicData uri="http://schemas.openxmlformats.org/drawingml/2006/table">
            <a:tbl>
              <a:tblPr>
                <a:noFill/>
                <a:tableStyleId>{D12EBB21-5FCE-4A84-8618-4EEC3287F5E3}</a:tableStyleId>
              </a:tblPr>
              <a:tblGrid>
                <a:gridCol w="1322250"/>
                <a:gridCol w="990475"/>
              </a:tblGrid>
              <a:tr h="3257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69" name="Google Shape;369;p37"/>
          <p:cNvGraphicFramePr/>
          <p:nvPr/>
        </p:nvGraphicFramePr>
        <p:xfrm>
          <a:off x="4130850" y="3181160"/>
          <a:ext cx="3000000" cy="3000000"/>
        </p:xfrm>
        <a:graphic>
          <a:graphicData uri="http://schemas.openxmlformats.org/drawingml/2006/table">
            <a:tbl>
              <a:tblPr>
                <a:noFill/>
                <a:tableStyleId>{D12EBB21-5FCE-4A84-8618-4EEC3287F5E3}</a:tableStyleId>
              </a:tblPr>
              <a:tblGrid>
                <a:gridCol w="1322250"/>
                <a:gridCol w="990475"/>
              </a:tblGrid>
              <a:tr h="3578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70" name="Google Shape;370;p37"/>
          <p:cNvSpPr txBox="1"/>
          <p:nvPr/>
        </p:nvSpPr>
        <p:spPr>
          <a:xfrm rot="759">
            <a:off x="2705676" y="1608350"/>
            <a:ext cx="13584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rgbClr val="38761D"/>
                </a:solidFill>
                <a:latin typeface="Roboto"/>
                <a:ea typeface="Roboto"/>
                <a:cs typeface="Roboto"/>
                <a:sym typeface="Roboto"/>
              </a:rPr>
              <a:t>Good Group</a:t>
            </a:r>
            <a:endParaRPr sz="1600">
              <a:solidFill>
                <a:srgbClr val="38761D"/>
              </a:solidFill>
              <a:latin typeface="Roboto"/>
              <a:ea typeface="Roboto"/>
              <a:cs typeface="Roboto"/>
              <a:sym typeface="Roboto"/>
            </a:endParaRPr>
          </a:p>
          <a:p>
            <a:pPr indent="0" lvl="0" marL="0" rtl="0" algn="l">
              <a:spcBef>
                <a:spcPts val="0"/>
              </a:spcBef>
              <a:spcAft>
                <a:spcPts val="0"/>
              </a:spcAft>
              <a:buNone/>
            </a:pPr>
            <a:r>
              <a:rPr i="1" lang="en-US" sz="1600">
                <a:solidFill>
                  <a:srgbClr val="38761D"/>
                </a:solidFill>
                <a:latin typeface="Roboto"/>
                <a:ea typeface="Roboto"/>
                <a:cs typeface="Roboto"/>
                <a:sym typeface="Roboto"/>
              </a:rPr>
              <a:t>ℓ(x)</a:t>
            </a:r>
            <a:endParaRPr i="1" sz="1600">
              <a:solidFill>
                <a:srgbClr val="38761D"/>
              </a:solidFill>
              <a:latin typeface="Roboto"/>
              <a:ea typeface="Roboto"/>
              <a:cs typeface="Roboto"/>
              <a:sym typeface="Roboto"/>
            </a:endParaRPr>
          </a:p>
        </p:txBody>
      </p:sp>
      <p:sp>
        <p:nvSpPr>
          <p:cNvPr id="371" name="Google Shape;371;p37"/>
          <p:cNvSpPr txBox="1"/>
          <p:nvPr/>
        </p:nvSpPr>
        <p:spPr>
          <a:xfrm rot="-857">
            <a:off x="2784302" y="4154820"/>
            <a:ext cx="12039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600">
                <a:solidFill>
                  <a:srgbClr val="990000"/>
                </a:solidFill>
                <a:latin typeface="Roboto"/>
                <a:ea typeface="Roboto"/>
                <a:cs typeface="Roboto"/>
                <a:sym typeface="Roboto"/>
              </a:rPr>
              <a:t>𝑔(x)</a:t>
            </a:r>
            <a:endParaRPr i="1" sz="1600">
              <a:solidFill>
                <a:srgbClr val="990000"/>
              </a:solidFill>
              <a:latin typeface="Roboto"/>
              <a:ea typeface="Roboto"/>
              <a:cs typeface="Roboto"/>
              <a:sym typeface="Roboto"/>
            </a:endParaRPr>
          </a:p>
          <a:p>
            <a:pPr indent="0" lvl="0" marL="0" rtl="0" algn="l">
              <a:spcBef>
                <a:spcPts val="0"/>
              </a:spcBef>
              <a:spcAft>
                <a:spcPts val="0"/>
              </a:spcAft>
              <a:buNone/>
            </a:pPr>
            <a:r>
              <a:rPr lang="en-US" sz="1600">
                <a:solidFill>
                  <a:srgbClr val="990000"/>
                </a:solidFill>
                <a:latin typeface="Roboto"/>
                <a:ea typeface="Roboto"/>
                <a:cs typeface="Roboto"/>
                <a:sym typeface="Roboto"/>
              </a:rPr>
              <a:t>Rest Group</a:t>
            </a:r>
            <a:endParaRPr sz="1600">
              <a:solidFill>
                <a:srgbClr val="990000"/>
              </a:solidFill>
              <a:latin typeface="Roboto"/>
              <a:ea typeface="Roboto"/>
              <a:cs typeface="Roboto"/>
              <a:sym typeface="Roboto"/>
            </a:endParaRPr>
          </a:p>
        </p:txBody>
      </p:sp>
      <p:sp>
        <p:nvSpPr>
          <p:cNvPr id="372" name="Google Shape;372;p37"/>
          <p:cNvSpPr txBox="1"/>
          <p:nvPr/>
        </p:nvSpPr>
        <p:spPr>
          <a:xfrm>
            <a:off x="6594725" y="851975"/>
            <a:ext cx="5597100" cy="60060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1000"/>
              </a:spcBef>
              <a:spcAft>
                <a:spcPts val="0"/>
              </a:spcAft>
              <a:buNone/>
            </a:pPr>
            <a:r>
              <a:rPr lang="en-US" sz="1800">
                <a:solidFill>
                  <a:srgbClr val="FFFFFF"/>
                </a:solidFill>
                <a:highlight>
                  <a:srgbClr val="351C75"/>
                </a:highlight>
                <a:latin typeface="Roboto"/>
                <a:ea typeface="Roboto"/>
                <a:cs typeface="Roboto"/>
                <a:sym typeface="Roboto"/>
              </a:rPr>
              <a:t>models </a:t>
            </a:r>
            <a:r>
              <a:rPr i="1" lang="en-US" sz="1800">
                <a:solidFill>
                  <a:srgbClr val="FFFFFF"/>
                </a:solidFill>
                <a:highlight>
                  <a:srgbClr val="351C75"/>
                </a:highlight>
                <a:latin typeface="Roboto"/>
                <a:ea typeface="Roboto"/>
                <a:cs typeface="Roboto"/>
                <a:sym typeface="Roboto"/>
              </a:rPr>
              <a:t>p(hyperparameter | loss)</a:t>
            </a:r>
            <a:r>
              <a:rPr lang="en-US" sz="1800">
                <a:solidFill>
                  <a:srgbClr val="FFFFFF"/>
                </a:solidFill>
                <a:highlight>
                  <a:srgbClr val="351C75"/>
                </a:highlight>
                <a:latin typeface="Roboto"/>
                <a:ea typeface="Roboto"/>
                <a:cs typeface="Roboto"/>
                <a:sym typeface="Roboto"/>
              </a:rPr>
              <a:t> and </a:t>
            </a:r>
            <a:r>
              <a:rPr i="1" lang="en-US" sz="1800">
                <a:solidFill>
                  <a:srgbClr val="FFFFFF"/>
                </a:solidFill>
                <a:highlight>
                  <a:srgbClr val="351C75"/>
                </a:highlight>
                <a:latin typeface="Roboto"/>
                <a:ea typeface="Roboto"/>
                <a:cs typeface="Roboto"/>
                <a:sym typeface="Roboto"/>
              </a:rPr>
              <a:t>p(loss)</a:t>
            </a:r>
            <a:endParaRPr sz="1800">
              <a:solidFill>
                <a:schemeClr val="dk1"/>
              </a:solidFill>
              <a:latin typeface="Roboto"/>
              <a:ea typeface="Roboto"/>
              <a:cs typeface="Roboto"/>
              <a:sym typeface="Roboto"/>
            </a:endParaRPr>
          </a:p>
          <a:p>
            <a:pPr indent="-228600" lvl="0" marL="228600" rtl="0" algn="l">
              <a:lnSpc>
                <a:spcPct val="115000"/>
              </a:lnSpc>
              <a:spcBef>
                <a:spcPts val="100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Start sampling the response surface by randomly</a:t>
            </a:r>
            <a:endParaRPr sz="1800">
              <a:solidFill>
                <a:schemeClr val="dk1"/>
              </a:solidFill>
              <a:latin typeface="Roboto"/>
              <a:ea typeface="Roboto"/>
              <a:cs typeface="Roboto"/>
              <a:sym typeface="Roboto"/>
            </a:endParaRPr>
          </a:p>
          <a:p>
            <a:pPr indent="-228600" lvl="0" marL="228600" rtl="0" algn="l">
              <a:lnSpc>
                <a:spcPct val="115000"/>
              </a:lnSpc>
              <a:spcBef>
                <a:spcPts val="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Split the observations in two groups: the Good one (e.g. the upper quartile) and the Rest</a:t>
            </a:r>
            <a:endParaRPr sz="1800">
              <a:solidFill>
                <a:schemeClr val="dk1"/>
              </a:solidFill>
              <a:latin typeface="Roboto"/>
              <a:ea typeface="Roboto"/>
              <a:cs typeface="Roboto"/>
              <a:sym typeface="Roboto"/>
            </a:endParaRPr>
          </a:p>
          <a:p>
            <a:pPr indent="-228600" lvl="0" marL="228600" rtl="0" algn="l">
              <a:lnSpc>
                <a:spcPct val="100000"/>
              </a:lnSpc>
              <a:spcBef>
                <a:spcPts val="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Define y* as splitting value      </a:t>
            </a:r>
            <a:endParaRPr sz="1800">
              <a:solidFill>
                <a:schemeClr val="dk1"/>
              </a:solidFill>
              <a:latin typeface="Roboto"/>
              <a:ea typeface="Roboto"/>
              <a:cs typeface="Roboto"/>
              <a:sym typeface="Roboto"/>
            </a:endParaRPr>
          </a:p>
          <a:p>
            <a:pPr indent="0" lvl="0" marL="457200" rtl="0" algn="ctr">
              <a:lnSpc>
                <a:spcPct val="100000"/>
              </a:lnSpc>
              <a:spcBef>
                <a:spcPts val="1000"/>
              </a:spcBef>
              <a:spcAft>
                <a:spcPts val="0"/>
              </a:spcAft>
              <a:buNone/>
            </a:pPr>
            <a:r>
              <a:rPr lang="en-US" sz="1800">
                <a:solidFill>
                  <a:schemeClr val="dk1"/>
                </a:solidFill>
                <a:latin typeface="Roboto"/>
                <a:ea typeface="Roboto"/>
                <a:cs typeface="Roboto"/>
                <a:sym typeface="Roboto"/>
              </a:rPr>
              <a:t>here, y* = 55.1</a:t>
            </a:r>
            <a:endParaRPr sz="1800">
              <a:solidFill>
                <a:schemeClr val="dk1"/>
              </a:solidFill>
              <a:latin typeface="Roboto"/>
              <a:ea typeface="Roboto"/>
              <a:cs typeface="Roboto"/>
              <a:sym typeface="Roboto"/>
            </a:endParaRPr>
          </a:p>
          <a:p>
            <a:pPr indent="0" lvl="0" marL="457200" rtl="0" algn="ctr">
              <a:lnSpc>
                <a:spcPct val="100000"/>
              </a:lnSpc>
              <a:spcBef>
                <a:spcPts val="1000"/>
              </a:spcBef>
              <a:spcAft>
                <a:spcPts val="0"/>
              </a:spcAft>
              <a:buNone/>
            </a:pPr>
            <a:r>
              <a:t/>
            </a:r>
            <a:endParaRPr sz="1800">
              <a:solidFill>
                <a:schemeClr val="dk1"/>
              </a:solidFill>
              <a:latin typeface="Roboto"/>
              <a:ea typeface="Roboto"/>
              <a:cs typeface="Roboto"/>
              <a:sym typeface="Roboto"/>
            </a:endParaRPr>
          </a:p>
          <a:p>
            <a:pPr indent="0" lvl="0" marL="457200" rtl="0" algn="ctr">
              <a:lnSpc>
                <a:spcPct val="100000"/>
              </a:lnSpc>
              <a:spcBef>
                <a:spcPts val="1000"/>
              </a:spcBef>
              <a:spcAft>
                <a:spcPts val="0"/>
              </a:spcAft>
              <a:buNone/>
            </a:pPr>
            <a:r>
              <a:t/>
            </a:r>
            <a:endParaRPr sz="1800">
              <a:solidFill>
                <a:schemeClr val="dk1"/>
              </a:solidFill>
              <a:latin typeface="Roboto"/>
              <a:ea typeface="Roboto"/>
              <a:cs typeface="Roboto"/>
              <a:sym typeface="Roboto"/>
            </a:endParaRPr>
          </a:p>
          <a:p>
            <a:pPr indent="0" lvl="0" marL="457200" rtl="0" algn="ctr">
              <a:lnSpc>
                <a:spcPct val="100000"/>
              </a:lnSpc>
              <a:spcBef>
                <a:spcPts val="1000"/>
              </a:spcBef>
              <a:spcAft>
                <a:spcPts val="0"/>
              </a:spcAft>
              <a:buNone/>
            </a:pPr>
            <a:r>
              <a:t/>
            </a:r>
            <a:endParaRPr sz="1800">
              <a:solidFill>
                <a:schemeClr val="dk1"/>
              </a:solidFill>
              <a:latin typeface="Roboto"/>
              <a:ea typeface="Roboto"/>
              <a:cs typeface="Roboto"/>
              <a:sym typeface="Roboto"/>
            </a:endParaRPr>
          </a:p>
          <a:p>
            <a:pPr indent="-228600" lvl="0" marL="228600" rtl="0" algn="ctr">
              <a:lnSpc>
                <a:spcPct val="115000"/>
              </a:lnSpc>
              <a:spcBef>
                <a:spcPts val="1000"/>
              </a:spcBef>
              <a:spcAft>
                <a:spcPts val="0"/>
              </a:spcAft>
              <a:buClr>
                <a:schemeClr val="dk1"/>
              </a:buClr>
              <a:buSzPts val="1800"/>
              <a:buFont typeface="Roboto"/>
              <a:buAutoNum type="arabicPeriod"/>
            </a:pPr>
            <a:r>
              <a:rPr b="1" lang="en-US" sz="1800">
                <a:solidFill>
                  <a:schemeClr val="dk1"/>
                </a:solidFill>
                <a:latin typeface="Roboto"/>
                <a:ea typeface="Roboto"/>
                <a:cs typeface="Roboto"/>
                <a:sym typeface="Roboto"/>
              </a:rPr>
              <a:t>Model the likelihood probability for being in each of these groups</a:t>
            </a:r>
            <a:endParaRPr b="1" sz="1800">
              <a:solidFill>
                <a:schemeClr val="dk1"/>
              </a:solidFill>
              <a:latin typeface="Roboto"/>
              <a:ea typeface="Roboto"/>
              <a:cs typeface="Roboto"/>
              <a:sym typeface="Roboto"/>
            </a:endParaRPr>
          </a:p>
          <a:p>
            <a:pPr indent="0" lvl="0" marL="0" rtl="0" algn="l">
              <a:lnSpc>
                <a:spcPct val="115000"/>
              </a:lnSpc>
              <a:spcBef>
                <a:spcPts val="1000"/>
              </a:spcBef>
              <a:spcAft>
                <a:spcPts val="0"/>
              </a:spcAft>
              <a:buNone/>
            </a:pPr>
            <a:r>
              <a:t/>
            </a:r>
            <a:endParaRPr sz="2200">
              <a:solidFill>
                <a:schemeClr val="dk1"/>
              </a:solidFill>
              <a:latin typeface="Roboto"/>
              <a:ea typeface="Roboto"/>
              <a:cs typeface="Roboto"/>
              <a:sym typeface="Roboto"/>
            </a:endParaRPr>
          </a:p>
          <a:p>
            <a:pPr indent="0" lvl="0" marL="0" rtl="0" algn="l">
              <a:lnSpc>
                <a:spcPct val="115000"/>
              </a:lnSpc>
              <a:spcBef>
                <a:spcPts val="1000"/>
              </a:spcBef>
              <a:spcAft>
                <a:spcPts val="0"/>
              </a:spcAft>
              <a:buNone/>
            </a:pPr>
            <a:r>
              <a:t/>
            </a:r>
            <a:endParaRPr i="1" sz="1800">
              <a:solidFill>
                <a:schemeClr val="dk1"/>
              </a:solidFill>
              <a:latin typeface="Roboto"/>
              <a:ea typeface="Roboto"/>
              <a:cs typeface="Roboto"/>
              <a:sym typeface="Roboto"/>
            </a:endParaRPr>
          </a:p>
        </p:txBody>
      </p:sp>
      <p:pic>
        <p:nvPicPr>
          <p:cNvPr id="373" name="Google Shape;373;p37"/>
          <p:cNvPicPr preferRelativeResize="0"/>
          <p:nvPr/>
        </p:nvPicPr>
        <p:blipFill>
          <a:blip r:embed="rId3">
            <a:alphaModFix/>
          </a:blip>
          <a:stretch>
            <a:fillRect/>
          </a:stretch>
        </p:blipFill>
        <p:spPr>
          <a:xfrm>
            <a:off x="8496300" y="5086924"/>
            <a:ext cx="2535179" cy="333976"/>
          </a:xfrm>
          <a:prstGeom prst="rect">
            <a:avLst/>
          </a:prstGeom>
          <a:noFill/>
          <a:ln>
            <a:noFill/>
          </a:ln>
        </p:spPr>
      </p:pic>
      <p:pic>
        <p:nvPicPr>
          <p:cNvPr id="374" name="Google Shape;374;p37"/>
          <p:cNvPicPr preferRelativeResize="0"/>
          <p:nvPr/>
        </p:nvPicPr>
        <p:blipFill>
          <a:blip r:embed="rId4">
            <a:alphaModFix/>
          </a:blip>
          <a:stretch>
            <a:fillRect/>
          </a:stretch>
        </p:blipFill>
        <p:spPr>
          <a:xfrm>
            <a:off x="8465650" y="5420899"/>
            <a:ext cx="2489636" cy="333976"/>
          </a:xfrm>
          <a:prstGeom prst="rect">
            <a:avLst/>
          </a:prstGeom>
          <a:noFill/>
          <a:ln>
            <a:noFill/>
          </a:ln>
        </p:spPr>
      </p:pic>
      <p:cxnSp>
        <p:nvCxnSpPr>
          <p:cNvPr id="375" name="Google Shape;375;p37"/>
          <p:cNvCxnSpPr/>
          <p:nvPr/>
        </p:nvCxnSpPr>
        <p:spPr>
          <a:xfrm flipH="1" rot="10800000">
            <a:off x="2708100" y="2005850"/>
            <a:ext cx="1429200" cy="752400"/>
          </a:xfrm>
          <a:prstGeom prst="bentConnector3">
            <a:avLst>
              <a:gd fmla="val 50000" name="adj1"/>
            </a:avLst>
          </a:prstGeom>
          <a:noFill/>
          <a:ln cap="flat" cmpd="sng" w="19050">
            <a:solidFill>
              <a:srgbClr val="351C75"/>
            </a:solidFill>
            <a:prstDash val="solid"/>
            <a:round/>
            <a:headEnd len="med" w="med" type="none"/>
            <a:tailEnd len="med" w="med" type="stealth"/>
          </a:ln>
        </p:spPr>
      </p:cxnSp>
      <p:cxnSp>
        <p:nvCxnSpPr>
          <p:cNvPr id="376" name="Google Shape;376;p37"/>
          <p:cNvCxnSpPr/>
          <p:nvPr/>
        </p:nvCxnSpPr>
        <p:spPr>
          <a:xfrm>
            <a:off x="2683025" y="3761250"/>
            <a:ext cx="1454400" cy="664500"/>
          </a:xfrm>
          <a:prstGeom prst="bentConnector3">
            <a:avLst>
              <a:gd fmla="val 50000" name="adj1"/>
            </a:avLst>
          </a:prstGeom>
          <a:noFill/>
          <a:ln cap="flat" cmpd="sng" w="19050">
            <a:solidFill>
              <a:srgbClr val="351C75"/>
            </a:solidFill>
            <a:prstDash val="solid"/>
            <a:round/>
            <a:headEnd len="med" w="med" type="none"/>
            <a:tailEnd len="med" w="med" type="stealth"/>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38"/>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Tree Parzen Estimator -TPE</a:t>
            </a:r>
            <a:endParaRPr b="1">
              <a:latin typeface="Roboto"/>
              <a:ea typeface="Roboto"/>
              <a:cs typeface="Roboto"/>
              <a:sym typeface="Roboto"/>
            </a:endParaRPr>
          </a:p>
        </p:txBody>
      </p:sp>
      <p:graphicFrame>
        <p:nvGraphicFramePr>
          <p:cNvPr id="382" name="Google Shape;382;p38"/>
          <p:cNvGraphicFramePr/>
          <p:nvPr/>
        </p:nvGraphicFramePr>
        <p:xfrm>
          <a:off x="24100" y="1157650"/>
          <a:ext cx="3000000" cy="3000000"/>
        </p:xfrm>
        <a:graphic>
          <a:graphicData uri="http://schemas.openxmlformats.org/drawingml/2006/table">
            <a:tbl>
              <a:tblPr>
                <a:noFill/>
                <a:tableStyleId>{D12EBB21-5FCE-4A84-8618-4EEC3287F5E3}</a:tableStyleId>
              </a:tblPr>
              <a:tblGrid>
                <a:gridCol w="1494225"/>
                <a:gridCol w="1149925"/>
              </a:tblGrid>
              <a:tr h="342750">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83" name="Google Shape;383;p38"/>
          <p:cNvGraphicFramePr/>
          <p:nvPr/>
        </p:nvGraphicFramePr>
        <p:xfrm>
          <a:off x="4130850" y="955600"/>
          <a:ext cx="3000000" cy="3000000"/>
        </p:xfrm>
        <a:graphic>
          <a:graphicData uri="http://schemas.openxmlformats.org/drawingml/2006/table">
            <a:tbl>
              <a:tblPr>
                <a:noFill/>
                <a:tableStyleId>{D12EBB21-5FCE-4A84-8618-4EEC3287F5E3}</a:tableStyleId>
              </a:tblPr>
              <a:tblGrid>
                <a:gridCol w="1322250"/>
                <a:gridCol w="990475"/>
              </a:tblGrid>
              <a:tr h="3257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84" name="Google Shape;384;p38"/>
          <p:cNvGraphicFramePr/>
          <p:nvPr/>
        </p:nvGraphicFramePr>
        <p:xfrm>
          <a:off x="4130850" y="3181160"/>
          <a:ext cx="3000000" cy="3000000"/>
        </p:xfrm>
        <a:graphic>
          <a:graphicData uri="http://schemas.openxmlformats.org/drawingml/2006/table">
            <a:tbl>
              <a:tblPr>
                <a:noFill/>
                <a:tableStyleId>{D12EBB21-5FCE-4A84-8618-4EEC3287F5E3}</a:tableStyleId>
              </a:tblPr>
              <a:tblGrid>
                <a:gridCol w="1322250"/>
                <a:gridCol w="990475"/>
              </a:tblGrid>
              <a:tr h="3578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385" name="Google Shape;385;p38"/>
          <p:cNvSpPr txBox="1"/>
          <p:nvPr/>
        </p:nvSpPr>
        <p:spPr>
          <a:xfrm>
            <a:off x="6594725" y="851975"/>
            <a:ext cx="5597100" cy="60060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1000"/>
              </a:spcBef>
              <a:spcAft>
                <a:spcPts val="0"/>
              </a:spcAft>
              <a:buNone/>
            </a:pPr>
            <a:r>
              <a:rPr lang="en-US" sz="1800">
                <a:solidFill>
                  <a:srgbClr val="FFFFFF"/>
                </a:solidFill>
                <a:highlight>
                  <a:srgbClr val="351C75"/>
                </a:highlight>
                <a:latin typeface="Roboto"/>
                <a:ea typeface="Roboto"/>
                <a:cs typeface="Roboto"/>
                <a:sym typeface="Roboto"/>
              </a:rPr>
              <a:t>models </a:t>
            </a:r>
            <a:r>
              <a:rPr i="1" lang="en-US" sz="1800">
                <a:solidFill>
                  <a:srgbClr val="FFFFFF"/>
                </a:solidFill>
                <a:highlight>
                  <a:srgbClr val="351C75"/>
                </a:highlight>
                <a:latin typeface="Roboto"/>
                <a:ea typeface="Roboto"/>
                <a:cs typeface="Roboto"/>
                <a:sym typeface="Roboto"/>
              </a:rPr>
              <a:t>p(hyperparameter | loss)</a:t>
            </a:r>
            <a:r>
              <a:rPr lang="en-US" sz="1800">
                <a:solidFill>
                  <a:srgbClr val="FFFFFF"/>
                </a:solidFill>
                <a:highlight>
                  <a:srgbClr val="351C75"/>
                </a:highlight>
                <a:latin typeface="Roboto"/>
                <a:ea typeface="Roboto"/>
                <a:cs typeface="Roboto"/>
                <a:sym typeface="Roboto"/>
              </a:rPr>
              <a:t> and </a:t>
            </a:r>
            <a:r>
              <a:rPr i="1" lang="en-US" sz="1800">
                <a:solidFill>
                  <a:srgbClr val="FFFFFF"/>
                </a:solidFill>
                <a:highlight>
                  <a:srgbClr val="351C75"/>
                </a:highlight>
                <a:latin typeface="Roboto"/>
                <a:ea typeface="Roboto"/>
                <a:cs typeface="Roboto"/>
                <a:sym typeface="Roboto"/>
              </a:rPr>
              <a:t>p(loss)</a:t>
            </a:r>
            <a:endParaRPr sz="1800">
              <a:solidFill>
                <a:schemeClr val="dk1"/>
              </a:solidFill>
              <a:latin typeface="Roboto"/>
              <a:ea typeface="Roboto"/>
              <a:cs typeface="Roboto"/>
              <a:sym typeface="Roboto"/>
            </a:endParaRPr>
          </a:p>
          <a:p>
            <a:pPr indent="-228600" lvl="0" marL="228600" rtl="0" algn="l">
              <a:lnSpc>
                <a:spcPct val="115000"/>
              </a:lnSpc>
              <a:spcBef>
                <a:spcPts val="100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Start sampling the response surface by randomly</a:t>
            </a:r>
            <a:endParaRPr sz="1800">
              <a:solidFill>
                <a:schemeClr val="dk1"/>
              </a:solidFill>
              <a:latin typeface="Roboto"/>
              <a:ea typeface="Roboto"/>
              <a:cs typeface="Roboto"/>
              <a:sym typeface="Roboto"/>
            </a:endParaRPr>
          </a:p>
          <a:p>
            <a:pPr indent="-228600" lvl="0" marL="228600" rtl="0" algn="l">
              <a:lnSpc>
                <a:spcPct val="115000"/>
              </a:lnSpc>
              <a:spcBef>
                <a:spcPts val="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Split the observations in two groups: the Good one (e.g. the upper quartile) and the Rest</a:t>
            </a:r>
            <a:endParaRPr sz="1800">
              <a:solidFill>
                <a:schemeClr val="dk1"/>
              </a:solidFill>
              <a:latin typeface="Roboto"/>
              <a:ea typeface="Roboto"/>
              <a:cs typeface="Roboto"/>
              <a:sym typeface="Roboto"/>
            </a:endParaRPr>
          </a:p>
          <a:p>
            <a:pPr indent="-228600" lvl="0" marL="228600" rtl="0" algn="l">
              <a:lnSpc>
                <a:spcPct val="100000"/>
              </a:lnSpc>
              <a:spcBef>
                <a:spcPts val="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Define y* as splitting value      </a:t>
            </a:r>
            <a:endParaRPr sz="1800">
              <a:solidFill>
                <a:schemeClr val="dk1"/>
              </a:solidFill>
              <a:latin typeface="Roboto"/>
              <a:ea typeface="Roboto"/>
              <a:cs typeface="Roboto"/>
              <a:sym typeface="Roboto"/>
            </a:endParaRPr>
          </a:p>
          <a:p>
            <a:pPr indent="0" lvl="0" marL="457200" rtl="0" algn="ctr">
              <a:lnSpc>
                <a:spcPct val="100000"/>
              </a:lnSpc>
              <a:spcBef>
                <a:spcPts val="1000"/>
              </a:spcBef>
              <a:spcAft>
                <a:spcPts val="0"/>
              </a:spcAft>
              <a:buNone/>
            </a:pPr>
            <a:r>
              <a:rPr lang="en-US" sz="1800">
                <a:solidFill>
                  <a:schemeClr val="dk1"/>
                </a:solidFill>
                <a:latin typeface="Roboto"/>
                <a:ea typeface="Roboto"/>
                <a:cs typeface="Roboto"/>
                <a:sym typeface="Roboto"/>
              </a:rPr>
              <a:t>here, y* = 55.1</a:t>
            </a:r>
            <a:endParaRPr sz="1800">
              <a:solidFill>
                <a:schemeClr val="dk1"/>
              </a:solidFill>
              <a:latin typeface="Roboto"/>
              <a:ea typeface="Roboto"/>
              <a:cs typeface="Roboto"/>
              <a:sym typeface="Roboto"/>
            </a:endParaRPr>
          </a:p>
          <a:p>
            <a:pPr indent="-228600" lvl="0" marL="228600" rtl="0" algn="l">
              <a:lnSpc>
                <a:spcPct val="115000"/>
              </a:lnSpc>
              <a:spcBef>
                <a:spcPts val="100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Model the likelihood probability for being in each of these groups</a:t>
            </a:r>
            <a:endParaRPr sz="1800">
              <a:solidFill>
                <a:schemeClr val="dk1"/>
              </a:solidFill>
              <a:latin typeface="Roboto"/>
              <a:ea typeface="Roboto"/>
              <a:cs typeface="Roboto"/>
              <a:sym typeface="Roboto"/>
            </a:endParaRPr>
          </a:p>
          <a:p>
            <a:pPr indent="0" lvl="0" marL="0" rtl="0" algn="l">
              <a:lnSpc>
                <a:spcPct val="115000"/>
              </a:lnSpc>
              <a:spcBef>
                <a:spcPts val="1000"/>
              </a:spcBef>
              <a:spcAft>
                <a:spcPts val="0"/>
              </a:spcAft>
              <a:buNone/>
            </a:pPr>
            <a:r>
              <a:t/>
            </a:r>
            <a:endParaRPr sz="2200">
              <a:solidFill>
                <a:schemeClr val="dk1"/>
              </a:solidFill>
              <a:latin typeface="Roboto"/>
              <a:ea typeface="Roboto"/>
              <a:cs typeface="Roboto"/>
              <a:sym typeface="Roboto"/>
            </a:endParaRPr>
          </a:p>
          <a:p>
            <a:pPr indent="0" lvl="0" marL="0" rtl="0" algn="l">
              <a:lnSpc>
                <a:spcPct val="115000"/>
              </a:lnSpc>
              <a:spcBef>
                <a:spcPts val="1000"/>
              </a:spcBef>
              <a:spcAft>
                <a:spcPts val="0"/>
              </a:spcAft>
              <a:buNone/>
            </a:pPr>
            <a:r>
              <a:t/>
            </a:r>
            <a:endParaRPr sz="2200">
              <a:solidFill>
                <a:schemeClr val="dk1"/>
              </a:solidFill>
              <a:latin typeface="Roboto"/>
              <a:ea typeface="Roboto"/>
              <a:cs typeface="Roboto"/>
              <a:sym typeface="Roboto"/>
            </a:endParaRPr>
          </a:p>
          <a:p>
            <a:pPr indent="-285750" lvl="0" marL="285750" rtl="0" algn="ctr">
              <a:lnSpc>
                <a:spcPct val="115000"/>
              </a:lnSpc>
              <a:spcBef>
                <a:spcPts val="1000"/>
              </a:spcBef>
              <a:spcAft>
                <a:spcPts val="0"/>
              </a:spcAft>
              <a:buClr>
                <a:schemeClr val="dk1"/>
              </a:buClr>
              <a:buSzPts val="1800"/>
              <a:buFont typeface="Roboto"/>
              <a:buAutoNum type="arabicPeriod"/>
            </a:pPr>
            <a:r>
              <a:rPr b="1" lang="en-US" sz="1800">
                <a:solidFill>
                  <a:schemeClr val="dk1"/>
                </a:solidFill>
                <a:latin typeface="Roboto"/>
                <a:ea typeface="Roboto"/>
                <a:cs typeface="Roboto"/>
                <a:sym typeface="Roboto"/>
              </a:rPr>
              <a:t>Probabilities ℓ and 𝑔 are modeled using Parzen estimators and </a:t>
            </a:r>
            <a:r>
              <a:rPr b="1" i="1" lang="en-US" sz="1800">
                <a:solidFill>
                  <a:schemeClr val="dk1"/>
                </a:solidFill>
                <a:latin typeface="Roboto"/>
                <a:ea typeface="Roboto"/>
                <a:cs typeface="Roboto"/>
                <a:sym typeface="Roboto"/>
              </a:rPr>
              <a:t>p(y)</a:t>
            </a:r>
            <a:r>
              <a:rPr b="1" lang="en-US" sz="1800">
                <a:solidFill>
                  <a:schemeClr val="dk1"/>
                </a:solidFill>
                <a:latin typeface="Roboto"/>
                <a:ea typeface="Roboto"/>
                <a:cs typeface="Roboto"/>
                <a:sym typeface="Roboto"/>
              </a:rPr>
              <a:t> is modeled using the fact that </a:t>
            </a:r>
            <a:r>
              <a:rPr b="1" i="1" lang="en-US" sz="1800">
                <a:solidFill>
                  <a:schemeClr val="dk1"/>
                </a:solidFill>
                <a:latin typeface="Roboto"/>
                <a:ea typeface="Roboto"/>
                <a:cs typeface="Roboto"/>
                <a:sym typeface="Roboto"/>
              </a:rPr>
              <a:t>p(y&lt;y*) = </a:t>
            </a:r>
            <a:r>
              <a:rPr b="1" lang="en-US" sz="1800">
                <a:solidFill>
                  <a:schemeClr val="dk1"/>
                </a:solidFill>
                <a:latin typeface="Roboto"/>
                <a:ea typeface="Roboto"/>
                <a:cs typeface="Roboto"/>
                <a:sym typeface="Roboto"/>
              </a:rPr>
              <a:t>𝞬</a:t>
            </a:r>
            <a:endParaRPr b="1" i="1" sz="1800">
              <a:solidFill>
                <a:schemeClr val="dk1"/>
              </a:solidFill>
              <a:latin typeface="Roboto"/>
              <a:ea typeface="Roboto"/>
              <a:cs typeface="Roboto"/>
              <a:sym typeface="Roboto"/>
            </a:endParaRPr>
          </a:p>
        </p:txBody>
      </p:sp>
      <p:pic>
        <p:nvPicPr>
          <p:cNvPr id="386" name="Google Shape;386;p38"/>
          <p:cNvPicPr preferRelativeResize="0"/>
          <p:nvPr/>
        </p:nvPicPr>
        <p:blipFill>
          <a:blip r:embed="rId3">
            <a:alphaModFix/>
          </a:blip>
          <a:stretch>
            <a:fillRect/>
          </a:stretch>
        </p:blipFill>
        <p:spPr>
          <a:xfrm>
            <a:off x="8496300" y="3715324"/>
            <a:ext cx="2535179" cy="333976"/>
          </a:xfrm>
          <a:prstGeom prst="rect">
            <a:avLst/>
          </a:prstGeom>
          <a:noFill/>
          <a:ln>
            <a:noFill/>
          </a:ln>
        </p:spPr>
      </p:pic>
      <p:pic>
        <p:nvPicPr>
          <p:cNvPr id="387" name="Google Shape;387;p38"/>
          <p:cNvPicPr preferRelativeResize="0"/>
          <p:nvPr/>
        </p:nvPicPr>
        <p:blipFill>
          <a:blip r:embed="rId4">
            <a:alphaModFix/>
          </a:blip>
          <a:stretch>
            <a:fillRect/>
          </a:stretch>
        </p:blipFill>
        <p:spPr>
          <a:xfrm>
            <a:off x="8465650" y="4049299"/>
            <a:ext cx="2489636" cy="333976"/>
          </a:xfrm>
          <a:prstGeom prst="rect">
            <a:avLst/>
          </a:prstGeom>
          <a:noFill/>
          <a:ln>
            <a:noFill/>
          </a:ln>
        </p:spPr>
      </p:pic>
      <p:cxnSp>
        <p:nvCxnSpPr>
          <p:cNvPr id="388" name="Google Shape;388;p38"/>
          <p:cNvCxnSpPr/>
          <p:nvPr/>
        </p:nvCxnSpPr>
        <p:spPr>
          <a:xfrm flipH="1" rot="10800000">
            <a:off x="2708100" y="2005850"/>
            <a:ext cx="1429200" cy="752400"/>
          </a:xfrm>
          <a:prstGeom prst="bentConnector3">
            <a:avLst>
              <a:gd fmla="val 50000" name="adj1"/>
            </a:avLst>
          </a:prstGeom>
          <a:noFill/>
          <a:ln cap="flat" cmpd="sng" w="19050">
            <a:solidFill>
              <a:srgbClr val="351C75"/>
            </a:solidFill>
            <a:prstDash val="solid"/>
            <a:round/>
            <a:headEnd len="med" w="med" type="none"/>
            <a:tailEnd len="med" w="med" type="stealth"/>
          </a:ln>
        </p:spPr>
      </p:cxnSp>
      <p:cxnSp>
        <p:nvCxnSpPr>
          <p:cNvPr id="389" name="Google Shape;389;p38"/>
          <p:cNvCxnSpPr/>
          <p:nvPr/>
        </p:nvCxnSpPr>
        <p:spPr>
          <a:xfrm>
            <a:off x="2683025" y="3761250"/>
            <a:ext cx="1454400" cy="664500"/>
          </a:xfrm>
          <a:prstGeom prst="bentConnector3">
            <a:avLst>
              <a:gd fmla="val 50000" name="adj1"/>
            </a:avLst>
          </a:prstGeom>
          <a:noFill/>
          <a:ln cap="flat" cmpd="sng" w="19050">
            <a:solidFill>
              <a:srgbClr val="351C75"/>
            </a:solidFill>
            <a:prstDash val="solid"/>
            <a:round/>
            <a:headEnd len="med" w="med" type="none"/>
            <a:tailEnd len="med" w="med" type="stealth"/>
          </a:ln>
        </p:spPr>
      </p:cxnSp>
      <p:sp>
        <p:nvSpPr>
          <p:cNvPr id="390" name="Google Shape;390;p38"/>
          <p:cNvSpPr txBox="1"/>
          <p:nvPr/>
        </p:nvSpPr>
        <p:spPr>
          <a:xfrm rot="759">
            <a:off x="2705676" y="1608350"/>
            <a:ext cx="13584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rgbClr val="38761D"/>
                </a:solidFill>
                <a:latin typeface="Roboto"/>
                <a:ea typeface="Roboto"/>
                <a:cs typeface="Roboto"/>
                <a:sym typeface="Roboto"/>
              </a:rPr>
              <a:t>Good Group</a:t>
            </a:r>
            <a:endParaRPr sz="1600">
              <a:solidFill>
                <a:srgbClr val="38761D"/>
              </a:solidFill>
              <a:latin typeface="Roboto"/>
              <a:ea typeface="Roboto"/>
              <a:cs typeface="Roboto"/>
              <a:sym typeface="Roboto"/>
            </a:endParaRPr>
          </a:p>
          <a:p>
            <a:pPr indent="0" lvl="0" marL="0" rtl="0" algn="l">
              <a:spcBef>
                <a:spcPts val="0"/>
              </a:spcBef>
              <a:spcAft>
                <a:spcPts val="0"/>
              </a:spcAft>
              <a:buNone/>
            </a:pPr>
            <a:r>
              <a:rPr i="1" lang="en-US" sz="1600">
                <a:solidFill>
                  <a:srgbClr val="38761D"/>
                </a:solidFill>
                <a:latin typeface="Roboto"/>
                <a:ea typeface="Roboto"/>
                <a:cs typeface="Roboto"/>
                <a:sym typeface="Roboto"/>
              </a:rPr>
              <a:t>ℓ(x)</a:t>
            </a:r>
            <a:endParaRPr i="1" sz="1600">
              <a:solidFill>
                <a:srgbClr val="38761D"/>
              </a:solidFill>
              <a:latin typeface="Roboto"/>
              <a:ea typeface="Roboto"/>
              <a:cs typeface="Roboto"/>
              <a:sym typeface="Roboto"/>
            </a:endParaRPr>
          </a:p>
        </p:txBody>
      </p:sp>
      <p:sp>
        <p:nvSpPr>
          <p:cNvPr id="391" name="Google Shape;391;p38"/>
          <p:cNvSpPr txBox="1"/>
          <p:nvPr/>
        </p:nvSpPr>
        <p:spPr>
          <a:xfrm rot="-857">
            <a:off x="2784302" y="4154820"/>
            <a:ext cx="12039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600">
                <a:solidFill>
                  <a:srgbClr val="990000"/>
                </a:solidFill>
                <a:latin typeface="Roboto"/>
                <a:ea typeface="Roboto"/>
                <a:cs typeface="Roboto"/>
                <a:sym typeface="Roboto"/>
              </a:rPr>
              <a:t>𝑔(x)</a:t>
            </a:r>
            <a:endParaRPr i="1" sz="1600">
              <a:solidFill>
                <a:srgbClr val="990000"/>
              </a:solidFill>
              <a:latin typeface="Roboto"/>
              <a:ea typeface="Roboto"/>
              <a:cs typeface="Roboto"/>
              <a:sym typeface="Roboto"/>
            </a:endParaRPr>
          </a:p>
          <a:p>
            <a:pPr indent="0" lvl="0" marL="0" rtl="0" algn="l">
              <a:spcBef>
                <a:spcPts val="0"/>
              </a:spcBef>
              <a:spcAft>
                <a:spcPts val="0"/>
              </a:spcAft>
              <a:buNone/>
            </a:pPr>
            <a:r>
              <a:rPr lang="en-US" sz="1600">
                <a:solidFill>
                  <a:srgbClr val="990000"/>
                </a:solidFill>
                <a:latin typeface="Roboto"/>
                <a:ea typeface="Roboto"/>
                <a:cs typeface="Roboto"/>
                <a:sym typeface="Roboto"/>
              </a:rPr>
              <a:t>Rest Group</a:t>
            </a:r>
            <a:endParaRPr sz="1600">
              <a:solidFill>
                <a:srgbClr val="990000"/>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39"/>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Tree Parzen Estimator -TPE</a:t>
            </a:r>
            <a:endParaRPr b="1">
              <a:latin typeface="Roboto"/>
              <a:ea typeface="Roboto"/>
              <a:cs typeface="Roboto"/>
              <a:sym typeface="Roboto"/>
            </a:endParaRPr>
          </a:p>
        </p:txBody>
      </p:sp>
      <p:graphicFrame>
        <p:nvGraphicFramePr>
          <p:cNvPr id="397" name="Google Shape;397;p39"/>
          <p:cNvGraphicFramePr/>
          <p:nvPr/>
        </p:nvGraphicFramePr>
        <p:xfrm>
          <a:off x="24100" y="1157650"/>
          <a:ext cx="3000000" cy="3000000"/>
        </p:xfrm>
        <a:graphic>
          <a:graphicData uri="http://schemas.openxmlformats.org/drawingml/2006/table">
            <a:tbl>
              <a:tblPr>
                <a:noFill/>
                <a:tableStyleId>{D12EBB21-5FCE-4A84-8618-4EEC3287F5E3}</a:tableStyleId>
              </a:tblPr>
              <a:tblGrid>
                <a:gridCol w="1494225"/>
                <a:gridCol w="1149925"/>
              </a:tblGrid>
              <a:tr h="342750">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2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98" name="Google Shape;398;p39"/>
          <p:cNvGraphicFramePr/>
          <p:nvPr/>
        </p:nvGraphicFramePr>
        <p:xfrm>
          <a:off x="4130850" y="955600"/>
          <a:ext cx="3000000" cy="3000000"/>
        </p:xfrm>
        <a:graphic>
          <a:graphicData uri="http://schemas.openxmlformats.org/drawingml/2006/table">
            <a:tbl>
              <a:tblPr>
                <a:noFill/>
                <a:tableStyleId>{D12EBB21-5FCE-4A84-8618-4EEC3287F5E3}</a:tableStyleId>
              </a:tblPr>
              <a:tblGrid>
                <a:gridCol w="1322250"/>
                <a:gridCol w="990475"/>
              </a:tblGrid>
              <a:tr h="3257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6</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75">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399" name="Google Shape;399;p39"/>
          <p:cNvGraphicFramePr/>
          <p:nvPr/>
        </p:nvGraphicFramePr>
        <p:xfrm>
          <a:off x="4130850" y="3181160"/>
          <a:ext cx="3000000" cy="3000000"/>
        </p:xfrm>
        <a:graphic>
          <a:graphicData uri="http://schemas.openxmlformats.org/drawingml/2006/table">
            <a:tbl>
              <a:tblPr>
                <a:noFill/>
                <a:tableStyleId>{D12EBB21-5FCE-4A84-8618-4EEC3287F5E3}</a:tableStyleId>
              </a:tblPr>
              <a:tblGrid>
                <a:gridCol w="1322250"/>
                <a:gridCol w="990475"/>
              </a:tblGrid>
              <a:tr h="357875">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num_leaves</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800">
                          <a:latin typeface="Roboto"/>
                          <a:ea typeface="Roboto"/>
                          <a:cs typeface="Roboto"/>
                          <a:sym typeface="Roboto"/>
                        </a:rPr>
                        <a:t>rmse</a:t>
                      </a:r>
                      <a:endParaRPr b="1"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28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55.4</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38</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55.7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11</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56.7</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43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57.2</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5750">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3</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800">
                          <a:latin typeface="Roboto"/>
                          <a:ea typeface="Roboto"/>
                          <a:cs typeface="Roboto"/>
                          <a:sym typeface="Roboto"/>
                        </a:rPr>
                        <a:t>57.9</a:t>
                      </a:r>
                      <a:endParaRPr sz="1800">
                        <a:latin typeface="Roboto"/>
                        <a:ea typeface="Roboto"/>
                        <a:cs typeface="Roboto"/>
                        <a:sym typeface="Roboto"/>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400" name="Google Shape;400;p39"/>
          <p:cNvSpPr txBox="1"/>
          <p:nvPr/>
        </p:nvSpPr>
        <p:spPr>
          <a:xfrm>
            <a:off x="6594725" y="851975"/>
            <a:ext cx="5597100" cy="60060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1000"/>
              </a:spcBef>
              <a:spcAft>
                <a:spcPts val="0"/>
              </a:spcAft>
              <a:buNone/>
            </a:pPr>
            <a:r>
              <a:rPr lang="en-US" sz="1800">
                <a:solidFill>
                  <a:srgbClr val="FFFFFF"/>
                </a:solidFill>
                <a:highlight>
                  <a:srgbClr val="351C75"/>
                </a:highlight>
                <a:latin typeface="Roboto"/>
                <a:ea typeface="Roboto"/>
                <a:cs typeface="Roboto"/>
                <a:sym typeface="Roboto"/>
              </a:rPr>
              <a:t>models </a:t>
            </a:r>
            <a:r>
              <a:rPr i="1" lang="en-US" sz="1800">
                <a:solidFill>
                  <a:srgbClr val="FFFFFF"/>
                </a:solidFill>
                <a:highlight>
                  <a:srgbClr val="351C75"/>
                </a:highlight>
                <a:latin typeface="Roboto"/>
                <a:ea typeface="Roboto"/>
                <a:cs typeface="Roboto"/>
                <a:sym typeface="Roboto"/>
              </a:rPr>
              <a:t>p(hyperparameter | loss)</a:t>
            </a:r>
            <a:r>
              <a:rPr lang="en-US" sz="1800">
                <a:solidFill>
                  <a:srgbClr val="FFFFFF"/>
                </a:solidFill>
                <a:highlight>
                  <a:srgbClr val="351C75"/>
                </a:highlight>
                <a:latin typeface="Roboto"/>
                <a:ea typeface="Roboto"/>
                <a:cs typeface="Roboto"/>
                <a:sym typeface="Roboto"/>
              </a:rPr>
              <a:t> and </a:t>
            </a:r>
            <a:r>
              <a:rPr i="1" lang="en-US" sz="1800">
                <a:solidFill>
                  <a:srgbClr val="FFFFFF"/>
                </a:solidFill>
                <a:highlight>
                  <a:srgbClr val="351C75"/>
                </a:highlight>
                <a:latin typeface="Roboto"/>
                <a:ea typeface="Roboto"/>
                <a:cs typeface="Roboto"/>
                <a:sym typeface="Roboto"/>
              </a:rPr>
              <a:t>p(loss)</a:t>
            </a:r>
            <a:endParaRPr sz="1800">
              <a:solidFill>
                <a:schemeClr val="dk1"/>
              </a:solidFill>
              <a:latin typeface="Roboto"/>
              <a:ea typeface="Roboto"/>
              <a:cs typeface="Roboto"/>
              <a:sym typeface="Roboto"/>
            </a:endParaRPr>
          </a:p>
          <a:p>
            <a:pPr indent="-228600" lvl="0" marL="228600" rtl="0" algn="l">
              <a:lnSpc>
                <a:spcPct val="115000"/>
              </a:lnSpc>
              <a:spcBef>
                <a:spcPts val="100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Start sampling the response surface by randomly</a:t>
            </a:r>
            <a:endParaRPr sz="1800">
              <a:solidFill>
                <a:schemeClr val="dk1"/>
              </a:solidFill>
              <a:latin typeface="Roboto"/>
              <a:ea typeface="Roboto"/>
              <a:cs typeface="Roboto"/>
              <a:sym typeface="Roboto"/>
            </a:endParaRPr>
          </a:p>
          <a:p>
            <a:pPr indent="-228600" lvl="0" marL="228600" rtl="0" algn="l">
              <a:lnSpc>
                <a:spcPct val="115000"/>
              </a:lnSpc>
              <a:spcBef>
                <a:spcPts val="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Split the observations in two groups: the Good one (e.g. the upper quartile) and the Rest</a:t>
            </a:r>
            <a:endParaRPr sz="1800">
              <a:solidFill>
                <a:schemeClr val="dk1"/>
              </a:solidFill>
              <a:latin typeface="Roboto"/>
              <a:ea typeface="Roboto"/>
              <a:cs typeface="Roboto"/>
              <a:sym typeface="Roboto"/>
            </a:endParaRPr>
          </a:p>
          <a:p>
            <a:pPr indent="-228600" lvl="0" marL="228600" rtl="0" algn="l">
              <a:lnSpc>
                <a:spcPct val="100000"/>
              </a:lnSpc>
              <a:spcBef>
                <a:spcPts val="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Define y* as splitting value      </a:t>
            </a:r>
            <a:endParaRPr sz="1800">
              <a:solidFill>
                <a:schemeClr val="dk1"/>
              </a:solidFill>
              <a:latin typeface="Roboto"/>
              <a:ea typeface="Roboto"/>
              <a:cs typeface="Roboto"/>
              <a:sym typeface="Roboto"/>
            </a:endParaRPr>
          </a:p>
          <a:p>
            <a:pPr indent="0" lvl="0" marL="457200" rtl="0" algn="ctr">
              <a:lnSpc>
                <a:spcPct val="100000"/>
              </a:lnSpc>
              <a:spcBef>
                <a:spcPts val="1000"/>
              </a:spcBef>
              <a:spcAft>
                <a:spcPts val="0"/>
              </a:spcAft>
              <a:buNone/>
            </a:pPr>
            <a:r>
              <a:rPr lang="en-US" sz="1800">
                <a:solidFill>
                  <a:schemeClr val="dk1"/>
                </a:solidFill>
                <a:latin typeface="Roboto"/>
                <a:ea typeface="Roboto"/>
                <a:cs typeface="Roboto"/>
                <a:sym typeface="Roboto"/>
              </a:rPr>
              <a:t>here, y* = 55.1</a:t>
            </a:r>
            <a:endParaRPr sz="1800">
              <a:solidFill>
                <a:schemeClr val="dk1"/>
              </a:solidFill>
              <a:latin typeface="Roboto"/>
              <a:ea typeface="Roboto"/>
              <a:cs typeface="Roboto"/>
              <a:sym typeface="Roboto"/>
            </a:endParaRPr>
          </a:p>
          <a:p>
            <a:pPr indent="-228600" lvl="0" marL="228600" rtl="0" algn="l">
              <a:lnSpc>
                <a:spcPct val="115000"/>
              </a:lnSpc>
              <a:spcBef>
                <a:spcPts val="100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Model the likelihood probability for being in each of these groups</a:t>
            </a:r>
            <a:endParaRPr sz="1800">
              <a:solidFill>
                <a:schemeClr val="dk1"/>
              </a:solidFill>
              <a:latin typeface="Roboto"/>
              <a:ea typeface="Roboto"/>
              <a:cs typeface="Roboto"/>
              <a:sym typeface="Roboto"/>
            </a:endParaRPr>
          </a:p>
          <a:p>
            <a:pPr indent="0" lvl="0" marL="0" rtl="0" algn="l">
              <a:lnSpc>
                <a:spcPct val="115000"/>
              </a:lnSpc>
              <a:spcBef>
                <a:spcPts val="1000"/>
              </a:spcBef>
              <a:spcAft>
                <a:spcPts val="0"/>
              </a:spcAft>
              <a:buNone/>
            </a:pPr>
            <a:r>
              <a:t/>
            </a:r>
            <a:endParaRPr sz="2200">
              <a:solidFill>
                <a:schemeClr val="dk1"/>
              </a:solidFill>
              <a:latin typeface="Roboto"/>
              <a:ea typeface="Roboto"/>
              <a:cs typeface="Roboto"/>
              <a:sym typeface="Roboto"/>
            </a:endParaRPr>
          </a:p>
          <a:p>
            <a:pPr indent="-285750" lvl="0" marL="285750" rtl="0" algn="l">
              <a:lnSpc>
                <a:spcPct val="115000"/>
              </a:lnSpc>
              <a:spcBef>
                <a:spcPts val="1000"/>
              </a:spcBef>
              <a:spcAft>
                <a:spcPts val="0"/>
              </a:spcAft>
              <a:buClr>
                <a:schemeClr val="dk1"/>
              </a:buClr>
              <a:buSzPts val="1800"/>
              <a:buFont typeface="Roboto"/>
              <a:buAutoNum type="arabicPeriod"/>
            </a:pPr>
            <a:r>
              <a:rPr lang="en-US" sz="1800">
                <a:solidFill>
                  <a:schemeClr val="dk1"/>
                </a:solidFill>
                <a:latin typeface="Roboto"/>
                <a:ea typeface="Roboto"/>
                <a:cs typeface="Roboto"/>
                <a:sym typeface="Roboto"/>
              </a:rPr>
              <a:t>Probabilities ℓ and 𝑔 are modeled using Parzen estimators and </a:t>
            </a:r>
            <a:r>
              <a:rPr i="1" lang="en-US" sz="1800">
                <a:solidFill>
                  <a:schemeClr val="dk1"/>
                </a:solidFill>
                <a:latin typeface="Roboto"/>
                <a:ea typeface="Roboto"/>
                <a:cs typeface="Roboto"/>
                <a:sym typeface="Roboto"/>
              </a:rPr>
              <a:t>p(y)</a:t>
            </a:r>
            <a:r>
              <a:rPr lang="en-US" sz="1800">
                <a:solidFill>
                  <a:schemeClr val="dk1"/>
                </a:solidFill>
                <a:latin typeface="Roboto"/>
                <a:ea typeface="Roboto"/>
                <a:cs typeface="Roboto"/>
                <a:sym typeface="Roboto"/>
              </a:rPr>
              <a:t> is modeled using the fact that </a:t>
            </a:r>
            <a:r>
              <a:rPr i="1" lang="en-US" sz="1800">
                <a:solidFill>
                  <a:schemeClr val="dk1"/>
                </a:solidFill>
                <a:latin typeface="Roboto"/>
                <a:ea typeface="Roboto"/>
                <a:cs typeface="Roboto"/>
                <a:sym typeface="Roboto"/>
              </a:rPr>
              <a:t>p(y&lt;y*) = </a:t>
            </a:r>
            <a:r>
              <a:rPr lang="en-US" sz="1800">
                <a:solidFill>
                  <a:schemeClr val="dk1"/>
                </a:solidFill>
                <a:latin typeface="Roboto"/>
                <a:ea typeface="Roboto"/>
                <a:cs typeface="Roboto"/>
                <a:sym typeface="Roboto"/>
              </a:rPr>
              <a:t>𝞬</a:t>
            </a:r>
            <a:endParaRPr sz="1800">
              <a:solidFill>
                <a:schemeClr val="dk1"/>
              </a:solidFill>
              <a:latin typeface="Roboto"/>
              <a:ea typeface="Roboto"/>
              <a:cs typeface="Roboto"/>
              <a:sym typeface="Roboto"/>
            </a:endParaRPr>
          </a:p>
          <a:p>
            <a:pPr indent="-285750" lvl="0" marL="285750" rtl="0" algn="ctr">
              <a:lnSpc>
                <a:spcPct val="115000"/>
              </a:lnSpc>
              <a:spcBef>
                <a:spcPts val="0"/>
              </a:spcBef>
              <a:spcAft>
                <a:spcPts val="0"/>
              </a:spcAft>
              <a:buClr>
                <a:schemeClr val="dk1"/>
              </a:buClr>
              <a:buSzPts val="1800"/>
              <a:buFont typeface="Roboto"/>
              <a:buAutoNum type="arabicPeriod"/>
            </a:pPr>
            <a:r>
              <a:rPr b="1" lang="en-US" sz="1800">
                <a:solidFill>
                  <a:schemeClr val="dk1"/>
                </a:solidFill>
                <a:latin typeface="Roboto"/>
                <a:ea typeface="Roboto"/>
                <a:cs typeface="Roboto"/>
                <a:sym typeface="Roboto"/>
              </a:rPr>
              <a:t>Using Baye’s rule (i.e. </a:t>
            </a:r>
            <a:r>
              <a:rPr b="1" i="1" lang="en-US" sz="1800">
                <a:solidFill>
                  <a:schemeClr val="dk1"/>
                </a:solidFill>
                <a:latin typeface="Roboto"/>
                <a:ea typeface="Roboto"/>
                <a:cs typeface="Roboto"/>
                <a:sym typeface="Roboto"/>
              </a:rPr>
              <a:t>p(x,y) = p(y) p(x|y) </a:t>
            </a:r>
            <a:r>
              <a:rPr b="1" lang="en-US" sz="1800">
                <a:solidFill>
                  <a:schemeClr val="dk1"/>
                </a:solidFill>
                <a:latin typeface="Roboto"/>
                <a:ea typeface="Roboto"/>
                <a:cs typeface="Roboto"/>
                <a:sym typeface="Roboto"/>
              </a:rPr>
              <a:t>) expected improvement is equivalent to </a:t>
            </a:r>
            <a:r>
              <a:rPr b="1" i="1" lang="en-US" sz="1800">
                <a:solidFill>
                  <a:schemeClr val="dk1"/>
                </a:solidFill>
                <a:latin typeface="Roboto"/>
                <a:ea typeface="Roboto"/>
                <a:cs typeface="Roboto"/>
                <a:sym typeface="Roboto"/>
              </a:rPr>
              <a:t>l(x)/g(x)</a:t>
            </a:r>
            <a:endParaRPr b="1" i="1" sz="1800">
              <a:solidFill>
                <a:schemeClr val="dk1"/>
              </a:solidFill>
              <a:latin typeface="Roboto"/>
              <a:ea typeface="Roboto"/>
              <a:cs typeface="Roboto"/>
              <a:sym typeface="Roboto"/>
            </a:endParaRPr>
          </a:p>
        </p:txBody>
      </p:sp>
      <p:pic>
        <p:nvPicPr>
          <p:cNvPr id="401" name="Google Shape;401;p39"/>
          <p:cNvPicPr preferRelativeResize="0"/>
          <p:nvPr/>
        </p:nvPicPr>
        <p:blipFill>
          <a:blip r:embed="rId3">
            <a:alphaModFix/>
          </a:blip>
          <a:stretch>
            <a:fillRect/>
          </a:stretch>
        </p:blipFill>
        <p:spPr>
          <a:xfrm>
            <a:off x="8496300" y="3715324"/>
            <a:ext cx="2535179" cy="333976"/>
          </a:xfrm>
          <a:prstGeom prst="rect">
            <a:avLst/>
          </a:prstGeom>
          <a:noFill/>
          <a:ln>
            <a:noFill/>
          </a:ln>
        </p:spPr>
      </p:pic>
      <p:pic>
        <p:nvPicPr>
          <p:cNvPr id="402" name="Google Shape;402;p39"/>
          <p:cNvPicPr preferRelativeResize="0"/>
          <p:nvPr/>
        </p:nvPicPr>
        <p:blipFill>
          <a:blip r:embed="rId4">
            <a:alphaModFix/>
          </a:blip>
          <a:stretch>
            <a:fillRect/>
          </a:stretch>
        </p:blipFill>
        <p:spPr>
          <a:xfrm>
            <a:off x="8465650" y="4049299"/>
            <a:ext cx="2489636" cy="333976"/>
          </a:xfrm>
          <a:prstGeom prst="rect">
            <a:avLst/>
          </a:prstGeom>
          <a:noFill/>
          <a:ln>
            <a:noFill/>
          </a:ln>
        </p:spPr>
      </p:pic>
      <p:cxnSp>
        <p:nvCxnSpPr>
          <p:cNvPr id="403" name="Google Shape;403;p39"/>
          <p:cNvCxnSpPr/>
          <p:nvPr/>
        </p:nvCxnSpPr>
        <p:spPr>
          <a:xfrm flipH="1" rot="10800000">
            <a:off x="2708100" y="2005850"/>
            <a:ext cx="1429200" cy="752400"/>
          </a:xfrm>
          <a:prstGeom prst="bentConnector3">
            <a:avLst>
              <a:gd fmla="val 50000" name="adj1"/>
            </a:avLst>
          </a:prstGeom>
          <a:noFill/>
          <a:ln cap="flat" cmpd="sng" w="19050">
            <a:solidFill>
              <a:srgbClr val="351C75"/>
            </a:solidFill>
            <a:prstDash val="solid"/>
            <a:round/>
            <a:headEnd len="med" w="med" type="none"/>
            <a:tailEnd len="med" w="med" type="stealth"/>
          </a:ln>
        </p:spPr>
      </p:cxnSp>
      <p:cxnSp>
        <p:nvCxnSpPr>
          <p:cNvPr id="404" name="Google Shape;404;p39"/>
          <p:cNvCxnSpPr/>
          <p:nvPr/>
        </p:nvCxnSpPr>
        <p:spPr>
          <a:xfrm>
            <a:off x="2683025" y="3761250"/>
            <a:ext cx="1454400" cy="664500"/>
          </a:xfrm>
          <a:prstGeom prst="bentConnector3">
            <a:avLst>
              <a:gd fmla="val 50000" name="adj1"/>
            </a:avLst>
          </a:prstGeom>
          <a:noFill/>
          <a:ln cap="flat" cmpd="sng" w="19050">
            <a:solidFill>
              <a:srgbClr val="351C75"/>
            </a:solidFill>
            <a:prstDash val="solid"/>
            <a:round/>
            <a:headEnd len="med" w="med" type="none"/>
            <a:tailEnd len="med" w="med" type="stealth"/>
          </a:ln>
        </p:spPr>
      </p:cxnSp>
      <p:pic>
        <p:nvPicPr>
          <p:cNvPr id="405" name="Google Shape;405;p39"/>
          <p:cNvPicPr preferRelativeResize="0"/>
          <p:nvPr/>
        </p:nvPicPr>
        <p:blipFill>
          <a:blip r:embed="rId5">
            <a:alphaModFix/>
          </a:blip>
          <a:stretch>
            <a:fillRect/>
          </a:stretch>
        </p:blipFill>
        <p:spPr>
          <a:xfrm>
            <a:off x="9647200" y="6158400"/>
            <a:ext cx="2489625" cy="488764"/>
          </a:xfrm>
          <a:prstGeom prst="rect">
            <a:avLst/>
          </a:prstGeom>
          <a:noFill/>
          <a:ln>
            <a:noFill/>
          </a:ln>
        </p:spPr>
      </p:pic>
      <p:pic>
        <p:nvPicPr>
          <p:cNvPr id="406" name="Google Shape;406;p39"/>
          <p:cNvPicPr preferRelativeResize="0"/>
          <p:nvPr/>
        </p:nvPicPr>
        <p:blipFill rotWithShape="1">
          <a:blip r:embed="rId6">
            <a:alphaModFix/>
          </a:blip>
          <a:srcRect b="13224" l="0" r="45447" t="0"/>
          <a:stretch/>
        </p:blipFill>
        <p:spPr>
          <a:xfrm>
            <a:off x="6843450" y="6114475"/>
            <a:ext cx="2531162" cy="532700"/>
          </a:xfrm>
          <a:prstGeom prst="rect">
            <a:avLst/>
          </a:prstGeom>
          <a:noFill/>
          <a:ln>
            <a:noFill/>
          </a:ln>
        </p:spPr>
      </p:pic>
      <p:sp>
        <p:nvSpPr>
          <p:cNvPr id="407" name="Google Shape;407;p39"/>
          <p:cNvSpPr txBox="1"/>
          <p:nvPr/>
        </p:nvSpPr>
        <p:spPr>
          <a:xfrm rot="759">
            <a:off x="2705676" y="1608350"/>
            <a:ext cx="13584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rgbClr val="38761D"/>
                </a:solidFill>
                <a:latin typeface="Roboto"/>
                <a:ea typeface="Roboto"/>
                <a:cs typeface="Roboto"/>
                <a:sym typeface="Roboto"/>
              </a:rPr>
              <a:t>Good Group</a:t>
            </a:r>
            <a:endParaRPr sz="1600">
              <a:solidFill>
                <a:srgbClr val="38761D"/>
              </a:solidFill>
              <a:latin typeface="Roboto"/>
              <a:ea typeface="Roboto"/>
              <a:cs typeface="Roboto"/>
              <a:sym typeface="Roboto"/>
            </a:endParaRPr>
          </a:p>
          <a:p>
            <a:pPr indent="0" lvl="0" marL="0" rtl="0" algn="l">
              <a:spcBef>
                <a:spcPts val="0"/>
              </a:spcBef>
              <a:spcAft>
                <a:spcPts val="0"/>
              </a:spcAft>
              <a:buNone/>
            </a:pPr>
            <a:r>
              <a:rPr i="1" lang="en-US" sz="1600">
                <a:solidFill>
                  <a:srgbClr val="38761D"/>
                </a:solidFill>
                <a:latin typeface="Roboto"/>
                <a:ea typeface="Roboto"/>
                <a:cs typeface="Roboto"/>
                <a:sym typeface="Roboto"/>
              </a:rPr>
              <a:t>ℓ(x)</a:t>
            </a:r>
            <a:endParaRPr i="1" sz="1600">
              <a:solidFill>
                <a:srgbClr val="38761D"/>
              </a:solidFill>
              <a:latin typeface="Roboto"/>
              <a:ea typeface="Roboto"/>
              <a:cs typeface="Roboto"/>
              <a:sym typeface="Roboto"/>
            </a:endParaRPr>
          </a:p>
        </p:txBody>
      </p:sp>
      <p:sp>
        <p:nvSpPr>
          <p:cNvPr id="408" name="Google Shape;408;p39"/>
          <p:cNvSpPr txBox="1"/>
          <p:nvPr/>
        </p:nvSpPr>
        <p:spPr>
          <a:xfrm rot="-857">
            <a:off x="2784302" y="4154820"/>
            <a:ext cx="12039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600">
                <a:solidFill>
                  <a:srgbClr val="990000"/>
                </a:solidFill>
                <a:latin typeface="Roboto"/>
                <a:ea typeface="Roboto"/>
                <a:cs typeface="Roboto"/>
                <a:sym typeface="Roboto"/>
              </a:rPr>
              <a:t>𝑔(x)</a:t>
            </a:r>
            <a:endParaRPr i="1" sz="1600">
              <a:solidFill>
                <a:srgbClr val="990000"/>
              </a:solidFill>
              <a:latin typeface="Roboto"/>
              <a:ea typeface="Roboto"/>
              <a:cs typeface="Roboto"/>
              <a:sym typeface="Roboto"/>
            </a:endParaRPr>
          </a:p>
          <a:p>
            <a:pPr indent="0" lvl="0" marL="0" rtl="0" algn="l">
              <a:spcBef>
                <a:spcPts val="0"/>
              </a:spcBef>
              <a:spcAft>
                <a:spcPts val="0"/>
              </a:spcAft>
              <a:buNone/>
            </a:pPr>
            <a:r>
              <a:rPr lang="en-US" sz="1600">
                <a:solidFill>
                  <a:srgbClr val="990000"/>
                </a:solidFill>
                <a:latin typeface="Roboto"/>
                <a:ea typeface="Roboto"/>
                <a:cs typeface="Roboto"/>
                <a:sym typeface="Roboto"/>
              </a:rPr>
              <a:t>Rest Group</a:t>
            </a:r>
            <a:endParaRPr sz="1600">
              <a:solidFill>
                <a:srgbClr val="990000"/>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Google Shape;413;p40"/>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b="1" lang="en-US">
                <a:latin typeface="Roboto"/>
                <a:ea typeface="Roboto"/>
                <a:cs typeface="Roboto"/>
                <a:sym typeface="Roboto"/>
              </a:rPr>
              <a:t>Tree Parzen Estimator -TPE</a:t>
            </a:r>
            <a:endParaRPr b="1">
              <a:latin typeface="Roboto"/>
              <a:ea typeface="Roboto"/>
              <a:cs typeface="Roboto"/>
              <a:sym typeface="Roboto"/>
            </a:endParaRPr>
          </a:p>
        </p:txBody>
      </p:sp>
      <p:sp>
        <p:nvSpPr>
          <p:cNvPr id="414" name="Google Shape;414;p40"/>
          <p:cNvSpPr txBox="1"/>
          <p:nvPr>
            <p:ph idx="1" type="body"/>
          </p:nvPr>
        </p:nvSpPr>
        <p:spPr>
          <a:xfrm>
            <a:off x="100300" y="1628000"/>
            <a:ext cx="4959900" cy="3290100"/>
          </a:xfrm>
          <a:prstGeom prst="rect">
            <a:avLst/>
          </a:prstGeom>
        </p:spPr>
        <p:txBody>
          <a:bodyPr anchorCtr="0" anchor="t" bIns="45700" lIns="91425" spcFirstLastPara="1" rIns="91425" wrap="square" tIns="45700">
            <a:noAutofit/>
          </a:bodyPr>
          <a:lstStyle/>
          <a:p>
            <a:pPr indent="0" lvl="0" marL="0" rtl="0" algn="l">
              <a:lnSpc>
                <a:spcPct val="115000"/>
              </a:lnSpc>
              <a:spcBef>
                <a:spcPts val="1000"/>
              </a:spcBef>
              <a:spcAft>
                <a:spcPts val="0"/>
              </a:spcAft>
              <a:buNone/>
            </a:pPr>
            <a:r>
              <a:rPr lang="en-US" sz="1800">
                <a:latin typeface="Roboto"/>
                <a:ea typeface="Roboto"/>
                <a:cs typeface="Roboto"/>
                <a:sym typeface="Roboto"/>
              </a:rPr>
              <a:t>T</a:t>
            </a:r>
            <a:r>
              <a:rPr lang="en-US" sz="1800">
                <a:latin typeface="Roboto"/>
                <a:ea typeface="Roboto"/>
                <a:cs typeface="Roboto"/>
                <a:sym typeface="Roboto"/>
              </a:rPr>
              <a:t>o maximize improvement we would </a:t>
            </a:r>
            <a:r>
              <a:rPr lang="en-US" sz="1800">
                <a:latin typeface="Roboto"/>
                <a:ea typeface="Roboto"/>
                <a:cs typeface="Roboto"/>
                <a:sym typeface="Roboto"/>
              </a:rPr>
              <a:t>like to choose points x </a:t>
            </a:r>
            <a:r>
              <a:rPr lang="en-US" sz="1800">
                <a:latin typeface="Roboto"/>
                <a:ea typeface="Roboto"/>
                <a:cs typeface="Roboto"/>
                <a:sym typeface="Roboto"/>
              </a:rPr>
              <a:t>(hyperparameter) </a:t>
            </a:r>
            <a:r>
              <a:rPr lang="en-US" sz="1800">
                <a:latin typeface="Roboto"/>
                <a:ea typeface="Roboto"/>
                <a:cs typeface="Roboto"/>
                <a:sym typeface="Roboto"/>
              </a:rPr>
              <a:t> with</a:t>
            </a:r>
            <a:r>
              <a:rPr lang="en-US" sz="1800">
                <a:latin typeface="Roboto"/>
                <a:ea typeface="Roboto"/>
                <a:cs typeface="Roboto"/>
                <a:sym typeface="Roboto"/>
              </a:rPr>
              <a:t> </a:t>
            </a:r>
            <a:endParaRPr sz="1800">
              <a:latin typeface="Roboto"/>
              <a:ea typeface="Roboto"/>
              <a:cs typeface="Roboto"/>
              <a:sym typeface="Roboto"/>
            </a:endParaRPr>
          </a:p>
          <a:p>
            <a:pPr indent="0" lvl="0" marL="0" rtl="0" algn="l">
              <a:lnSpc>
                <a:spcPct val="115000"/>
              </a:lnSpc>
              <a:spcBef>
                <a:spcPts val="1000"/>
              </a:spcBef>
              <a:spcAft>
                <a:spcPts val="0"/>
              </a:spcAft>
              <a:buNone/>
            </a:pPr>
            <a:r>
              <a:rPr lang="en-US" sz="1800">
                <a:latin typeface="Roboto"/>
                <a:ea typeface="Roboto"/>
                <a:cs typeface="Roboto"/>
                <a:sym typeface="Roboto"/>
              </a:rPr>
              <a:t>high probability under </a:t>
            </a:r>
            <a:r>
              <a:rPr i="1" lang="en-US" sz="1800">
                <a:latin typeface="Roboto"/>
                <a:ea typeface="Roboto"/>
                <a:cs typeface="Roboto"/>
                <a:sym typeface="Roboto"/>
              </a:rPr>
              <a:t>l(x)</a:t>
            </a:r>
            <a:r>
              <a:rPr i="1" lang="en-US" sz="1800">
                <a:latin typeface="Roboto"/>
                <a:ea typeface="Roboto"/>
                <a:cs typeface="Roboto"/>
                <a:sym typeface="Roboto"/>
              </a:rPr>
              <a:t> </a:t>
            </a:r>
            <a:r>
              <a:rPr lang="en-US" sz="1800">
                <a:latin typeface="Roboto"/>
                <a:ea typeface="Roboto"/>
                <a:cs typeface="Roboto"/>
                <a:sym typeface="Roboto"/>
              </a:rPr>
              <a:t>(Good Group)</a:t>
            </a:r>
            <a:endParaRPr sz="1800">
              <a:latin typeface="Roboto"/>
              <a:ea typeface="Roboto"/>
              <a:cs typeface="Roboto"/>
              <a:sym typeface="Roboto"/>
            </a:endParaRPr>
          </a:p>
          <a:p>
            <a:pPr indent="0" lvl="0" marL="0" rtl="0" algn="l">
              <a:lnSpc>
                <a:spcPct val="115000"/>
              </a:lnSpc>
              <a:spcBef>
                <a:spcPts val="1000"/>
              </a:spcBef>
              <a:spcAft>
                <a:spcPts val="0"/>
              </a:spcAft>
              <a:buNone/>
            </a:pPr>
            <a:r>
              <a:rPr lang="en-US" sz="1800">
                <a:latin typeface="Roboto"/>
                <a:ea typeface="Roboto"/>
                <a:cs typeface="Roboto"/>
                <a:sym typeface="Roboto"/>
              </a:rPr>
              <a:t>&amp; low probability under </a:t>
            </a:r>
            <a:r>
              <a:rPr i="1" lang="en-US" sz="1800">
                <a:latin typeface="Roboto"/>
                <a:ea typeface="Roboto"/>
                <a:cs typeface="Roboto"/>
                <a:sym typeface="Roboto"/>
              </a:rPr>
              <a:t>g(x)</a:t>
            </a:r>
            <a:r>
              <a:rPr lang="en-US" sz="1800">
                <a:latin typeface="Roboto"/>
                <a:ea typeface="Roboto"/>
                <a:cs typeface="Roboto"/>
                <a:sym typeface="Roboto"/>
              </a:rPr>
              <a:t>. (Rest Group)</a:t>
            </a:r>
            <a:endParaRPr sz="1800">
              <a:latin typeface="Roboto"/>
              <a:ea typeface="Roboto"/>
              <a:cs typeface="Roboto"/>
              <a:sym typeface="Roboto"/>
            </a:endParaRPr>
          </a:p>
          <a:p>
            <a:pPr indent="0" lvl="0" marL="0" rtl="0" algn="l">
              <a:lnSpc>
                <a:spcPct val="115000"/>
              </a:lnSpc>
              <a:spcBef>
                <a:spcPts val="1000"/>
              </a:spcBef>
              <a:spcAft>
                <a:spcPts val="0"/>
              </a:spcAft>
              <a:buClr>
                <a:schemeClr val="dk1"/>
              </a:buClr>
              <a:buSzPts val="1100"/>
              <a:buFont typeface="Arial"/>
              <a:buNone/>
            </a:pPr>
            <a:r>
              <a:t/>
            </a:r>
            <a:endParaRPr sz="1800">
              <a:latin typeface="Roboto"/>
              <a:ea typeface="Roboto"/>
              <a:cs typeface="Roboto"/>
              <a:sym typeface="Roboto"/>
            </a:endParaRPr>
          </a:p>
        </p:txBody>
      </p:sp>
      <p:pic>
        <p:nvPicPr>
          <p:cNvPr id="415" name="Google Shape;415;p40"/>
          <p:cNvPicPr preferRelativeResize="0"/>
          <p:nvPr/>
        </p:nvPicPr>
        <p:blipFill>
          <a:blip r:embed="rId3">
            <a:alphaModFix/>
          </a:blip>
          <a:stretch>
            <a:fillRect/>
          </a:stretch>
        </p:blipFill>
        <p:spPr>
          <a:xfrm>
            <a:off x="4907875" y="1091725"/>
            <a:ext cx="7131726" cy="52036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9" name="Shape 419"/>
        <p:cNvGrpSpPr/>
        <p:nvPr/>
      </p:nvGrpSpPr>
      <p:grpSpPr>
        <a:xfrm>
          <a:off x="0" y="0"/>
          <a:ext cx="0" cy="0"/>
          <a:chOff x="0" y="0"/>
          <a:chExt cx="0" cy="0"/>
        </a:xfrm>
      </p:grpSpPr>
      <p:sp>
        <p:nvSpPr>
          <p:cNvPr id="420" name="Google Shape;420;p41"/>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Hyperopt</a:t>
            </a:r>
            <a:endParaRPr b="1">
              <a:latin typeface="Roboto"/>
              <a:ea typeface="Roboto"/>
              <a:cs typeface="Roboto"/>
              <a:sym typeface="Roboto"/>
            </a:endParaRPr>
          </a:p>
        </p:txBody>
      </p:sp>
      <p:sp>
        <p:nvSpPr>
          <p:cNvPr id="421" name="Google Shape;421;p41"/>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0" lvl="0" marL="0" marR="0" rtl="0" algn="l">
              <a:lnSpc>
                <a:spcPct val="90000"/>
              </a:lnSpc>
              <a:spcBef>
                <a:spcPts val="1000"/>
              </a:spcBef>
              <a:spcAft>
                <a:spcPts val="0"/>
              </a:spcAft>
              <a:buNone/>
            </a:pPr>
            <a:r>
              <a:rPr lang="en-US" sz="2000">
                <a:latin typeface="Roboto"/>
                <a:ea typeface="Roboto"/>
                <a:cs typeface="Roboto"/>
                <a:sym typeface="Roboto"/>
              </a:rPr>
              <a:t>Hyperopt is python module which uses</a:t>
            </a:r>
            <a:endParaRPr sz="2000">
              <a:latin typeface="Roboto"/>
              <a:ea typeface="Roboto"/>
              <a:cs typeface="Roboto"/>
              <a:sym typeface="Roboto"/>
            </a:endParaRPr>
          </a:p>
          <a:p>
            <a:pPr indent="0" lvl="0" marL="0" marR="0" rtl="0" algn="l">
              <a:lnSpc>
                <a:spcPct val="90000"/>
              </a:lnSpc>
              <a:spcBef>
                <a:spcPts val="1000"/>
              </a:spcBef>
              <a:spcAft>
                <a:spcPts val="0"/>
              </a:spcAft>
              <a:buNone/>
            </a:pPr>
            <a:r>
              <a:rPr b="1" lang="en-US" sz="2000">
                <a:latin typeface="Roboto"/>
                <a:ea typeface="Roboto"/>
                <a:cs typeface="Roboto"/>
                <a:sym typeface="Roboto"/>
              </a:rPr>
              <a:t>Optimization </a:t>
            </a:r>
            <a:r>
              <a:rPr b="1" lang="en-US" sz="2000">
                <a:latin typeface="Roboto"/>
                <a:ea typeface="Roboto"/>
                <a:cs typeface="Roboto"/>
                <a:sym typeface="Roboto"/>
              </a:rPr>
              <a:t>Alg</a:t>
            </a:r>
            <a:r>
              <a:rPr b="1" lang="en-US" sz="2000">
                <a:latin typeface="Roboto"/>
                <a:ea typeface="Roboto"/>
                <a:cs typeface="Roboto"/>
                <a:sym typeface="Roboto"/>
              </a:rPr>
              <a:t>o</a:t>
            </a:r>
            <a:r>
              <a:rPr lang="en-US" sz="2000">
                <a:latin typeface="Roboto"/>
                <a:ea typeface="Roboto"/>
                <a:cs typeface="Roboto"/>
                <a:sym typeface="Roboto"/>
              </a:rPr>
              <a:t> - Bayesian Optimization</a:t>
            </a:r>
            <a:endParaRPr sz="2000">
              <a:latin typeface="Roboto"/>
              <a:ea typeface="Roboto"/>
              <a:cs typeface="Roboto"/>
              <a:sym typeface="Roboto"/>
            </a:endParaRPr>
          </a:p>
          <a:p>
            <a:pPr indent="0" lvl="0" marL="0" marR="0" rtl="0" algn="l">
              <a:lnSpc>
                <a:spcPct val="90000"/>
              </a:lnSpc>
              <a:spcBef>
                <a:spcPts val="1000"/>
              </a:spcBef>
              <a:spcAft>
                <a:spcPts val="0"/>
              </a:spcAft>
              <a:buNone/>
            </a:pPr>
            <a:r>
              <a:rPr b="1" lang="en-US" sz="2000">
                <a:latin typeface="Roboto"/>
                <a:ea typeface="Roboto"/>
                <a:cs typeface="Roboto"/>
                <a:sym typeface="Roboto"/>
              </a:rPr>
              <a:t>Surrogate Function</a:t>
            </a:r>
            <a:r>
              <a:rPr lang="en-US" sz="2000">
                <a:latin typeface="Roboto"/>
                <a:ea typeface="Roboto"/>
                <a:cs typeface="Roboto"/>
                <a:sym typeface="Roboto"/>
              </a:rPr>
              <a:t> - Tree Parzen Estimator</a:t>
            </a:r>
            <a:endParaRPr sz="2000">
              <a:latin typeface="Roboto"/>
              <a:ea typeface="Roboto"/>
              <a:cs typeface="Roboto"/>
              <a:sym typeface="Roboto"/>
            </a:endParaRPr>
          </a:p>
          <a:p>
            <a:pPr indent="0" lvl="0" marL="0" marR="0" rtl="0" algn="l">
              <a:lnSpc>
                <a:spcPct val="90000"/>
              </a:lnSpc>
              <a:spcBef>
                <a:spcPts val="1000"/>
              </a:spcBef>
              <a:spcAft>
                <a:spcPts val="0"/>
              </a:spcAft>
              <a:buNone/>
            </a:pPr>
            <a:r>
              <a:t/>
            </a:r>
            <a:endParaRPr sz="2000">
              <a:latin typeface="Roboto"/>
              <a:ea typeface="Roboto"/>
              <a:cs typeface="Roboto"/>
              <a:sym typeface="Roboto"/>
            </a:endParaRPr>
          </a:p>
          <a:p>
            <a:pPr indent="0" lvl="0" marL="0" marR="0" rtl="0" algn="l">
              <a:lnSpc>
                <a:spcPct val="90000"/>
              </a:lnSpc>
              <a:spcBef>
                <a:spcPts val="1000"/>
              </a:spcBef>
              <a:spcAft>
                <a:spcPts val="0"/>
              </a:spcAft>
              <a:buNone/>
            </a:pPr>
            <a:r>
              <a:rPr b="1" lang="en-US" sz="2000">
                <a:latin typeface="Roboto"/>
                <a:ea typeface="Roboto"/>
                <a:cs typeface="Roboto"/>
                <a:sym typeface="Roboto"/>
              </a:rPr>
              <a:t>Applying Hyperopt</a:t>
            </a:r>
            <a:endParaRPr b="1" sz="2000">
              <a:latin typeface="Roboto"/>
              <a:ea typeface="Roboto"/>
              <a:cs typeface="Roboto"/>
              <a:sym typeface="Roboto"/>
            </a:endParaRPr>
          </a:p>
          <a:p>
            <a:pPr indent="-355600" lvl="0" marL="457200" marR="0" rtl="0" algn="l">
              <a:lnSpc>
                <a:spcPct val="90000"/>
              </a:lnSpc>
              <a:spcBef>
                <a:spcPts val="1000"/>
              </a:spcBef>
              <a:spcAft>
                <a:spcPts val="0"/>
              </a:spcAft>
              <a:buSzPts val="2000"/>
              <a:buFont typeface="Roboto"/>
              <a:buChar char="-"/>
            </a:pPr>
            <a:r>
              <a:rPr lang="en-US" sz="2000">
                <a:latin typeface="Roboto"/>
                <a:ea typeface="Roboto"/>
                <a:cs typeface="Roboto"/>
                <a:sym typeface="Roboto"/>
              </a:rPr>
              <a:t>Define Objective Function</a:t>
            </a:r>
            <a:endParaRPr sz="2000">
              <a:latin typeface="Roboto"/>
              <a:ea typeface="Roboto"/>
              <a:cs typeface="Roboto"/>
              <a:sym typeface="Roboto"/>
            </a:endParaRPr>
          </a:p>
          <a:p>
            <a:pPr indent="-355600" lvl="0" marL="457200" marR="0" rtl="0" algn="l">
              <a:lnSpc>
                <a:spcPct val="90000"/>
              </a:lnSpc>
              <a:spcBef>
                <a:spcPts val="0"/>
              </a:spcBef>
              <a:spcAft>
                <a:spcPts val="0"/>
              </a:spcAft>
              <a:buSzPts val="2000"/>
              <a:buFont typeface="Roboto"/>
              <a:buChar char="-"/>
            </a:pPr>
            <a:r>
              <a:rPr lang="en-US" sz="2000">
                <a:latin typeface="Roboto"/>
                <a:ea typeface="Roboto"/>
                <a:cs typeface="Roboto"/>
                <a:sym typeface="Roboto"/>
              </a:rPr>
              <a:t>Define Search Space of Hyperparameter</a:t>
            </a:r>
            <a:endParaRPr sz="2000">
              <a:latin typeface="Roboto"/>
              <a:ea typeface="Roboto"/>
              <a:cs typeface="Roboto"/>
              <a:sym typeface="Roboto"/>
            </a:endParaRPr>
          </a:p>
          <a:p>
            <a:pPr indent="-355600" lvl="0" marL="457200" marR="0" rtl="0" algn="l">
              <a:lnSpc>
                <a:spcPct val="90000"/>
              </a:lnSpc>
              <a:spcBef>
                <a:spcPts val="0"/>
              </a:spcBef>
              <a:spcAft>
                <a:spcPts val="0"/>
              </a:spcAft>
              <a:buSzPts val="2000"/>
              <a:buFont typeface="Roboto"/>
              <a:buChar char="-"/>
            </a:pPr>
            <a:r>
              <a:rPr lang="en-US" sz="2000">
                <a:latin typeface="Roboto"/>
                <a:ea typeface="Roboto"/>
                <a:cs typeface="Roboto"/>
                <a:sym typeface="Roboto"/>
              </a:rPr>
              <a:t>Run Optimisation -  Choose algo type and number of iteration</a:t>
            </a:r>
            <a:endParaRPr sz="2000">
              <a:latin typeface="Roboto"/>
              <a:ea typeface="Roboto"/>
              <a:cs typeface="Roboto"/>
              <a:sym typeface="Roboto"/>
            </a:endParaRPr>
          </a:p>
          <a:p>
            <a:pPr indent="0" lvl="0" marL="0" marR="0" rtl="0" algn="l">
              <a:lnSpc>
                <a:spcPct val="90000"/>
              </a:lnSpc>
              <a:spcBef>
                <a:spcPts val="1000"/>
              </a:spcBef>
              <a:spcAft>
                <a:spcPts val="0"/>
              </a:spcAft>
              <a:buNone/>
            </a:pPr>
            <a:r>
              <a:t/>
            </a:r>
            <a:endParaRPr sz="2000">
              <a:latin typeface="Roboto"/>
              <a:ea typeface="Roboto"/>
              <a:cs typeface="Roboto"/>
              <a:sym typeface="Roboto"/>
            </a:endParaRPr>
          </a:p>
          <a:p>
            <a:pPr indent="0" lvl="0" marL="0" marR="0" rtl="0" algn="l">
              <a:lnSpc>
                <a:spcPct val="90000"/>
              </a:lnSpc>
              <a:spcBef>
                <a:spcPts val="1000"/>
              </a:spcBef>
              <a:spcAft>
                <a:spcPts val="0"/>
              </a:spcAft>
              <a:buNone/>
            </a:pPr>
            <a:r>
              <a:rPr b="1" lang="en-US" sz="2000">
                <a:latin typeface="Roboto"/>
                <a:ea typeface="Roboto"/>
                <a:cs typeface="Roboto"/>
                <a:sym typeface="Roboto"/>
              </a:rPr>
              <a:t>Hyperopt</a:t>
            </a:r>
            <a:r>
              <a:rPr b="1" lang="en-US" sz="2000">
                <a:latin typeface="Roboto"/>
                <a:ea typeface="Roboto"/>
                <a:cs typeface="Roboto"/>
                <a:sym typeface="Roboto"/>
              </a:rPr>
              <a:t> supports 10 stochastic expression</a:t>
            </a:r>
            <a:endParaRPr b="1" sz="2000">
              <a:latin typeface="Roboto"/>
              <a:ea typeface="Roboto"/>
              <a:cs typeface="Roboto"/>
              <a:sym typeface="Roboto"/>
            </a:endParaRPr>
          </a:p>
          <a:p>
            <a:pPr indent="-355600" lvl="0" marL="457200" marR="0" rtl="0" algn="l">
              <a:lnSpc>
                <a:spcPct val="90000"/>
              </a:lnSpc>
              <a:spcBef>
                <a:spcPts val="1000"/>
              </a:spcBef>
              <a:spcAft>
                <a:spcPts val="0"/>
              </a:spcAft>
              <a:buSzPts val="2000"/>
              <a:buFont typeface="Roboto"/>
              <a:buChar char="•"/>
            </a:pPr>
            <a:r>
              <a:rPr lang="en-US" sz="2000">
                <a:latin typeface="Roboto"/>
                <a:ea typeface="Roboto"/>
                <a:cs typeface="Roboto"/>
                <a:sym typeface="Roboto"/>
              </a:rPr>
              <a:t>Categorical, Continuous or Quantized</a:t>
            </a:r>
            <a:endParaRPr sz="2000">
              <a:latin typeface="Roboto"/>
              <a:ea typeface="Roboto"/>
              <a:cs typeface="Roboto"/>
              <a:sym typeface="Roboto"/>
            </a:endParaRPr>
          </a:p>
          <a:p>
            <a:pPr indent="-355600" lvl="0" marL="457200" marR="0" rtl="0" algn="l">
              <a:lnSpc>
                <a:spcPct val="90000"/>
              </a:lnSpc>
              <a:spcBef>
                <a:spcPts val="0"/>
              </a:spcBef>
              <a:spcAft>
                <a:spcPts val="0"/>
              </a:spcAft>
              <a:buSzPts val="2000"/>
              <a:buFont typeface="Roboto"/>
              <a:buChar char="•"/>
            </a:pPr>
            <a:r>
              <a:rPr lang="en-US" sz="2000">
                <a:latin typeface="Roboto"/>
                <a:ea typeface="Roboto"/>
                <a:cs typeface="Roboto"/>
                <a:sym typeface="Roboto"/>
              </a:rPr>
              <a:t>Uniform or Gaussian</a:t>
            </a:r>
            <a:endParaRPr sz="2000">
              <a:latin typeface="Roboto"/>
              <a:ea typeface="Roboto"/>
              <a:cs typeface="Roboto"/>
              <a:sym typeface="Roboto"/>
            </a:endParaRPr>
          </a:p>
          <a:p>
            <a:pPr indent="-355600" lvl="0" marL="457200" marR="0" rtl="0" algn="l">
              <a:lnSpc>
                <a:spcPct val="90000"/>
              </a:lnSpc>
              <a:spcBef>
                <a:spcPts val="0"/>
              </a:spcBef>
              <a:spcAft>
                <a:spcPts val="0"/>
              </a:spcAft>
              <a:buSzPts val="2000"/>
              <a:buFont typeface="Roboto"/>
              <a:buChar char="•"/>
            </a:pPr>
            <a:r>
              <a:rPr lang="en-US" sz="2000">
                <a:latin typeface="Roboto"/>
                <a:ea typeface="Roboto"/>
                <a:cs typeface="Roboto"/>
                <a:sym typeface="Roboto"/>
              </a:rPr>
              <a:t>Identity scale or log scale</a:t>
            </a:r>
            <a:endParaRPr sz="20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rPr lang="en-US" sz="1400" u="sng">
                <a:solidFill>
                  <a:schemeClr val="hlink"/>
                </a:solidFill>
                <a:latin typeface="Roboto"/>
                <a:ea typeface="Roboto"/>
                <a:cs typeface="Roboto"/>
                <a:sym typeface="Roboto"/>
                <a:hlinkClick r:id="rId3"/>
              </a:rPr>
              <a:t>https://github.com/hyperopt/hyperopt/wiki/FMin</a:t>
            </a:r>
            <a:endParaRPr sz="14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p:txBody>
      </p:sp>
      <p:graphicFrame>
        <p:nvGraphicFramePr>
          <p:cNvPr id="422" name="Google Shape;422;p41"/>
          <p:cNvGraphicFramePr/>
          <p:nvPr/>
        </p:nvGraphicFramePr>
        <p:xfrm>
          <a:off x="6068000" y="4397175"/>
          <a:ext cx="3000000" cy="3000000"/>
        </p:xfrm>
        <a:graphic>
          <a:graphicData uri="http://schemas.openxmlformats.org/drawingml/2006/table">
            <a:tbl>
              <a:tblPr>
                <a:noFill/>
                <a:tableStyleId>{D12EBB21-5FCE-4A84-8618-4EEC3287F5E3}</a:tableStyleId>
              </a:tblPr>
              <a:tblGrid>
                <a:gridCol w="1422050"/>
                <a:gridCol w="2038100"/>
                <a:gridCol w="1880800"/>
              </a:tblGrid>
              <a:tr h="381000">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hp.choice</a:t>
                      </a:r>
                      <a:endParaRPr sz="2000"/>
                    </a:p>
                  </a:txBody>
                  <a:tcPr marT="91425" marB="91425" marR="91425" marL="91425"/>
                </a:tc>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hp.uniform</a:t>
                      </a:r>
                      <a:endParaRPr sz="2000"/>
                    </a:p>
                  </a:txBody>
                  <a:tcPr marT="91425" marB="91425" marR="91425" marL="91425"/>
                </a:tc>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hp.normal</a:t>
                      </a:r>
                      <a:endParaRPr sz="2000"/>
                    </a:p>
                  </a:txBody>
                  <a:tcPr marT="91425" marB="91425" marR="91425" marL="91425"/>
                </a:tc>
              </a:tr>
              <a:tr h="381000">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hp.randint</a:t>
                      </a:r>
                      <a:endParaRPr sz="2000"/>
                    </a:p>
                  </a:txBody>
                  <a:tcPr marT="91425" marB="91425" marR="91425" marL="91425"/>
                </a:tc>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hp.quniform</a:t>
                      </a:r>
                      <a:endParaRPr sz="2000"/>
                    </a:p>
                  </a:txBody>
                  <a:tcPr marT="91425" marB="91425" marR="91425" marL="91425"/>
                </a:tc>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hp.qnormal</a:t>
                      </a:r>
                      <a:endParaRPr sz="2000"/>
                    </a:p>
                  </a:txBody>
                  <a:tcPr marT="91425" marB="91425" marR="91425" marL="91425"/>
                </a:tc>
              </a:tr>
              <a:tr h="381000">
                <a:tc>
                  <a:txBody>
                    <a:bodyPr/>
                    <a:lstStyle/>
                    <a:p>
                      <a:pPr indent="0" lvl="0" marL="0" rtl="0" algn="l">
                        <a:lnSpc>
                          <a:spcPct val="90000"/>
                        </a:lnSpc>
                        <a:spcBef>
                          <a:spcPts val="0"/>
                        </a:spcBef>
                        <a:spcAft>
                          <a:spcPts val="0"/>
                        </a:spcAft>
                        <a:buNone/>
                      </a:pPr>
                      <a:r>
                        <a:t/>
                      </a:r>
                      <a:endParaRPr sz="2000"/>
                    </a:p>
                  </a:txBody>
                  <a:tcPr marT="91425" marB="91425" marR="91425" marL="91425"/>
                </a:tc>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hp.loguniform</a:t>
                      </a:r>
                      <a:endParaRPr sz="2000"/>
                    </a:p>
                  </a:txBody>
                  <a:tcPr marT="91425" marB="91425" marR="91425" marL="91425"/>
                </a:tc>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hp.lognormal</a:t>
                      </a:r>
                      <a:endParaRPr sz="2000"/>
                    </a:p>
                  </a:txBody>
                  <a:tcPr marT="91425" marB="91425" marR="91425" marL="91425"/>
                </a:tc>
              </a:tr>
              <a:tr h="381000">
                <a:tc>
                  <a:txBody>
                    <a:bodyPr/>
                    <a:lstStyle/>
                    <a:p>
                      <a:pPr indent="0" lvl="0" marL="0" rtl="0" algn="l">
                        <a:lnSpc>
                          <a:spcPct val="90000"/>
                        </a:lnSpc>
                        <a:spcBef>
                          <a:spcPts val="0"/>
                        </a:spcBef>
                        <a:spcAft>
                          <a:spcPts val="0"/>
                        </a:spcAft>
                        <a:buNone/>
                      </a:pPr>
                      <a:r>
                        <a:t/>
                      </a:r>
                      <a:endParaRPr sz="2000"/>
                    </a:p>
                  </a:txBody>
                  <a:tcPr marT="91425" marB="91425" marR="91425" marL="91425"/>
                </a:tc>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hp.qloguniform</a:t>
                      </a:r>
                      <a:endParaRPr sz="2000"/>
                    </a:p>
                  </a:txBody>
                  <a:tcPr marT="91425" marB="91425" marR="91425" marL="91425"/>
                </a:tc>
                <a:tc>
                  <a:txBody>
                    <a:bodyPr/>
                    <a:lstStyle/>
                    <a:p>
                      <a:pPr indent="0" lvl="0" marL="0" rtl="0" algn="l">
                        <a:lnSpc>
                          <a:spcPct val="90000"/>
                        </a:lnSpc>
                        <a:spcBef>
                          <a:spcPts val="0"/>
                        </a:spcBef>
                        <a:spcAft>
                          <a:spcPts val="0"/>
                        </a:spcAft>
                        <a:buNone/>
                      </a:pPr>
                      <a:r>
                        <a:rPr lang="en-US" sz="2000">
                          <a:solidFill>
                            <a:schemeClr val="dk1"/>
                          </a:solidFill>
                          <a:latin typeface="Roboto"/>
                          <a:ea typeface="Roboto"/>
                          <a:cs typeface="Roboto"/>
                          <a:sym typeface="Roboto"/>
                        </a:rPr>
                        <a:t>hp.qlognormal</a:t>
                      </a:r>
                      <a:endParaRPr sz="2000"/>
                    </a:p>
                  </a:txBody>
                  <a:tcPr marT="91425" marB="91425" marR="91425" marL="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5"/>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About Me</a:t>
            </a:r>
            <a:endParaRPr b="1">
              <a:latin typeface="Roboto"/>
              <a:ea typeface="Roboto"/>
              <a:cs typeface="Roboto"/>
              <a:sym typeface="Roboto"/>
            </a:endParaRPr>
          </a:p>
        </p:txBody>
      </p:sp>
      <p:sp>
        <p:nvSpPr>
          <p:cNvPr id="100" name="Google Shape;100;p15"/>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2000">
                <a:latin typeface="Roboto"/>
                <a:ea typeface="Roboto"/>
                <a:cs typeface="Roboto"/>
                <a:sym typeface="Roboto"/>
              </a:rPr>
              <a:t>IIT Kanpur 2013 Graduate</a:t>
            </a:r>
            <a:endParaRPr sz="2000">
              <a:latin typeface="Roboto"/>
              <a:ea typeface="Roboto"/>
              <a:cs typeface="Roboto"/>
              <a:sym typeface="Roboto"/>
            </a:endParaRPr>
          </a:p>
          <a:p>
            <a:pPr indent="0" lvl="0" marL="0" rtl="0" algn="l">
              <a:spcBef>
                <a:spcPts val="1000"/>
              </a:spcBef>
              <a:spcAft>
                <a:spcPts val="0"/>
              </a:spcAft>
              <a:buNone/>
            </a:pPr>
            <a:r>
              <a:rPr lang="en-US" sz="2000">
                <a:latin typeface="Roboto"/>
                <a:ea typeface="Roboto"/>
                <a:cs typeface="Roboto"/>
                <a:sym typeface="Roboto"/>
              </a:rPr>
              <a:t>Currently working with </a:t>
            </a:r>
            <a:r>
              <a:rPr b="1" lang="en-US" sz="2000">
                <a:latin typeface="Roboto"/>
                <a:ea typeface="Roboto"/>
                <a:cs typeface="Roboto"/>
                <a:sym typeface="Roboto"/>
              </a:rPr>
              <a:t>Flipkart</a:t>
            </a:r>
            <a:endParaRPr b="1" sz="2000">
              <a:latin typeface="Roboto"/>
              <a:ea typeface="Roboto"/>
              <a:cs typeface="Roboto"/>
              <a:sym typeface="Roboto"/>
            </a:endParaRPr>
          </a:p>
          <a:p>
            <a:pPr indent="0" lvl="0" marL="0" rtl="0" algn="l">
              <a:spcBef>
                <a:spcPts val="1000"/>
              </a:spcBef>
              <a:spcAft>
                <a:spcPts val="0"/>
              </a:spcAft>
              <a:buNone/>
            </a:pPr>
            <a:r>
              <a:rPr lang="en-US" sz="2000">
                <a:latin typeface="Roboto"/>
                <a:ea typeface="Roboto"/>
                <a:cs typeface="Roboto"/>
                <a:sym typeface="Roboto"/>
              </a:rPr>
              <a:t>Worked with </a:t>
            </a:r>
            <a:r>
              <a:rPr b="1" lang="en-US" sz="2000">
                <a:latin typeface="Roboto"/>
                <a:ea typeface="Roboto"/>
                <a:cs typeface="Roboto"/>
                <a:sym typeface="Roboto"/>
              </a:rPr>
              <a:t>Paytm, Lendingkart, Mu-Sigma</a:t>
            </a:r>
            <a:endParaRPr b="1" sz="2000">
              <a:latin typeface="Roboto"/>
              <a:ea typeface="Roboto"/>
              <a:cs typeface="Roboto"/>
              <a:sym typeface="Roboto"/>
            </a:endParaRPr>
          </a:p>
          <a:p>
            <a:pPr indent="0" lvl="0" marL="0" rtl="0" algn="l">
              <a:spcBef>
                <a:spcPts val="1000"/>
              </a:spcBef>
              <a:spcAft>
                <a:spcPts val="0"/>
              </a:spcAft>
              <a:buNone/>
            </a:pPr>
            <a:r>
              <a:t/>
            </a:r>
            <a:endParaRPr sz="2000">
              <a:latin typeface="Roboto"/>
              <a:ea typeface="Roboto"/>
              <a:cs typeface="Roboto"/>
              <a:sym typeface="Roboto"/>
            </a:endParaRPr>
          </a:p>
          <a:p>
            <a:pPr indent="0" lvl="0" marL="0" rtl="0" algn="l">
              <a:spcBef>
                <a:spcPts val="1000"/>
              </a:spcBef>
              <a:spcAft>
                <a:spcPts val="0"/>
              </a:spcAft>
              <a:buNone/>
            </a:pPr>
            <a:r>
              <a:rPr b="1" lang="en-US" sz="2000">
                <a:latin typeface="Roboto"/>
                <a:ea typeface="Roboto"/>
                <a:cs typeface="Roboto"/>
                <a:sym typeface="Roboto"/>
              </a:rPr>
              <a:t>Work</a:t>
            </a:r>
            <a:endParaRPr b="1" sz="2000">
              <a:latin typeface="Roboto"/>
              <a:ea typeface="Roboto"/>
              <a:cs typeface="Roboto"/>
              <a:sym typeface="Roboto"/>
            </a:endParaRPr>
          </a:p>
          <a:p>
            <a:pPr indent="0" lvl="0" marL="0" rtl="0" algn="l">
              <a:spcBef>
                <a:spcPts val="1000"/>
              </a:spcBef>
              <a:spcAft>
                <a:spcPts val="0"/>
              </a:spcAft>
              <a:buNone/>
            </a:pPr>
            <a:r>
              <a:rPr lang="en-US" sz="2000">
                <a:latin typeface="Roboto"/>
                <a:ea typeface="Roboto"/>
                <a:cs typeface="Roboto"/>
                <a:sym typeface="Roboto"/>
              </a:rPr>
              <a:t>Domain - Credit Risk Models, Product Adoption</a:t>
            </a:r>
            <a:endParaRPr sz="2000">
              <a:latin typeface="Roboto"/>
              <a:ea typeface="Roboto"/>
              <a:cs typeface="Roboto"/>
              <a:sym typeface="Roboto"/>
            </a:endParaRPr>
          </a:p>
          <a:p>
            <a:pPr indent="0" lvl="0" marL="0" rtl="0" algn="l">
              <a:spcBef>
                <a:spcPts val="1000"/>
              </a:spcBef>
              <a:spcAft>
                <a:spcPts val="0"/>
              </a:spcAft>
              <a:buNone/>
            </a:pPr>
            <a:r>
              <a:rPr lang="en-US" sz="2000">
                <a:latin typeface="Roboto"/>
                <a:ea typeface="Roboto"/>
                <a:cs typeface="Roboto"/>
                <a:sym typeface="Roboto"/>
              </a:rPr>
              <a:t>Tech Stack - Python, Spark, R</a:t>
            </a:r>
            <a:endParaRPr sz="2000">
              <a:latin typeface="Roboto"/>
              <a:ea typeface="Roboto"/>
              <a:cs typeface="Roboto"/>
              <a:sym typeface="Roboto"/>
            </a:endParaRPr>
          </a:p>
          <a:p>
            <a:pPr indent="0" lvl="0" marL="0" rtl="0" algn="l">
              <a:spcBef>
                <a:spcPts val="1000"/>
              </a:spcBef>
              <a:spcAft>
                <a:spcPts val="0"/>
              </a:spcAft>
              <a:buNone/>
            </a:pPr>
            <a:r>
              <a:t/>
            </a:r>
            <a:endParaRPr sz="2000">
              <a:latin typeface="Roboto"/>
              <a:ea typeface="Roboto"/>
              <a:cs typeface="Roboto"/>
              <a:sym typeface="Roboto"/>
            </a:endParaRPr>
          </a:p>
          <a:p>
            <a:pPr indent="0" lvl="0" marL="0" rtl="0" algn="l">
              <a:spcBef>
                <a:spcPts val="1000"/>
              </a:spcBef>
              <a:spcAft>
                <a:spcPts val="0"/>
              </a:spcAft>
              <a:buNone/>
            </a:pPr>
            <a:r>
              <a:rPr b="1" lang="en-US" sz="2000">
                <a:latin typeface="Roboto"/>
                <a:ea typeface="Roboto"/>
                <a:cs typeface="Roboto"/>
                <a:sym typeface="Roboto"/>
              </a:rPr>
              <a:t>Last Dataset Used </a:t>
            </a:r>
            <a:endParaRPr b="1" sz="2000">
              <a:latin typeface="Roboto"/>
              <a:ea typeface="Roboto"/>
              <a:cs typeface="Roboto"/>
              <a:sym typeface="Roboto"/>
            </a:endParaRPr>
          </a:p>
          <a:p>
            <a:pPr indent="0" lvl="0" marL="0" rtl="0" algn="l">
              <a:spcBef>
                <a:spcPts val="1000"/>
              </a:spcBef>
              <a:spcAft>
                <a:spcPts val="0"/>
              </a:spcAft>
              <a:buNone/>
            </a:pPr>
            <a:r>
              <a:rPr lang="en-US" sz="2000">
                <a:latin typeface="Roboto"/>
                <a:ea typeface="Roboto"/>
                <a:cs typeface="Roboto"/>
                <a:sym typeface="Roboto"/>
              </a:rPr>
              <a:t>~10M observations, 2000+ variables, lightgbm algorithm</a:t>
            </a:r>
            <a:endParaRPr sz="2000">
              <a:latin typeface="Roboto"/>
              <a:ea typeface="Roboto"/>
              <a:cs typeface="Roboto"/>
              <a:sym typeface="Roboto"/>
            </a:endParaRPr>
          </a:p>
          <a:p>
            <a:pPr indent="0" lvl="0" marL="0" rtl="0" algn="l">
              <a:spcBef>
                <a:spcPts val="1000"/>
              </a:spcBef>
              <a:spcAft>
                <a:spcPts val="0"/>
              </a:spcAft>
              <a:buNone/>
            </a:pPr>
            <a:r>
              <a:t/>
            </a:r>
            <a:endParaRPr>
              <a:latin typeface="Roboto"/>
              <a:ea typeface="Roboto"/>
              <a:cs typeface="Roboto"/>
              <a:sym typeface="Roboto"/>
            </a:endParaRPr>
          </a:p>
        </p:txBody>
      </p:sp>
      <p:graphicFrame>
        <p:nvGraphicFramePr>
          <p:cNvPr id="101" name="Google Shape;101;p15"/>
          <p:cNvGraphicFramePr/>
          <p:nvPr/>
        </p:nvGraphicFramePr>
        <p:xfrm>
          <a:off x="438450" y="5513025"/>
          <a:ext cx="3000000" cy="3000000"/>
        </p:xfrm>
        <a:graphic>
          <a:graphicData uri="http://schemas.openxmlformats.org/drawingml/2006/table">
            <a:tbl>
              <a:tblPr>
                <a:noFill/>
                <a:tableStyleId>{D12EBB21-5FCE-4A84-8618-4EEC3287F5E3}</a:tableStyleId>
              </a:tblPr>
              <a:tblGrid>
                <a:gridCol w="3429000"/>
                <a:gridCol w="3429000"/>
                <a:gridCol w="3429000"/>
              </a:tblGrid>
              <a:tr h="381000">
                <a:tc>
                  <a:txBody>
                    <a:bodyPr/>
                    <a:lstStyle/>
                    <a:p>
                      <a:pPr indent="0" lvl="0" marL="0" rtl="0" algn="l">
                        <a:spcBef>
                          <a:spcPts val="0"/>
                        </a:spcBef>
                        <a:spcAft>
                          <a:spcPts val="0"/>
                        </a:spcAft>
                        <a:buNone/>
                      </a:pPr>
                      <a:r>
                        <a:rPr b="1" lang="en-US" sz="1800"/>
                        <a:t>Grid</a:t>
                      </a:r>
                      <a:r>
                        <a:rPr b="1" lang="en-US" sz="1800"/>
                        <a:t> Search</a:t>
                      </a:r>
                      <a:endParaRPr b="1" sz="1800"/>
                    </a:p>
                  </a:txBody>
                  <a:tcPr marT="91425" marB="91425" marR="91425" marL="91425"/>
                </a:tc>
                <a:tc>
                  <a:txBody>
                    <a:bodyPr/>
                    <a:lstStyle/>
                    <a:p>
                      <a:pPr indent="0" lvl="0" marL="0" rtl="0" algn="l">
                        <a:spcBef>
                          <a:spcPts val="0"/>
                        </a:spcBef>
                        <a:spcAft>
                          <a:spcPts val="0"/>
                        </a:spcAft>
                        <a:buNone/>
                      </a:pPr>
                      <a:r>
                        <a:rPr b="1" lang="en-US" sz="1800"/>
                        <a:t>Random Search</a:t>
                      </a:r>
                      <a:endParaRPr b="1" sz="1800"/>
                    </a:p>
                  </a:txBody>
                  <a:tcPr marT="91425" marB="91425" marR="91425" marL="91425"/>
                </a:tc>
                <a:tc>
                  <a:txBody>
                    <a:bodyPr/>
                    <a:lstStyle/>
                    <a:p>
                      <a:pPr indent="0" lvl="0" marL="0" rtl="0" algn="l">
                        <a:spcBef>
                          <a:spcPts val="0"/>
                        </a:spcBef>
                        <a:spcAft>
                          <a:spcPts val="0"/>
                        </a:spcAft>
                        <a:buNone/>
                      </a:pPr>
                      <a:r>
                        <a:rPr b="1" lang="en-US" sz="1800"/>
                        <a:t>Hyperopt</a:t>
                      </a:r>
                      <a:endParaRPr b="1" sz="1800"/>
                    </a:p>
                  </a:txBody>
                  <a:tcPr marT="91425" marB="91425" marR="91425" marL="91425"/>
                </a:tc>
              </a:tr>
              <a:tr h="381000">
                <a:tc>
                  <a:txBody>
                    <a:bodyPr/>
                    <a:lstStyle/>
                    <a:p>
                      <a:pPr indent="0" lvl="0" marL="0" rtl="0" algn="l">
                        <a:spcBef>
                          <a:spcPts val="0"/>
                        </a:spcBef>
                        <a:spcAft>
                          <a:spcPts val="0"/>
                        </a:spcAft>
                        <a:buNone/>
                      </a:pPr>
                      <a:r>
                        <a:rPr lang="en-US" sz="1600"/>
                        <a:t>~6000 iterations, ~144 hrs</a:t>
                      </a:r>
                      <a:endParaRPr sz="16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sz="1600">
                          <a:solidFill>
                            <a:schemeClr val="dk1"/>
                          </a:solidFill>
                        </a:rPr>
                        <a:t>~25</a:t>
                      </a:r>
                      <a:r>
                        <a:rPr lang="en-US" sz="1600">
                          <a:solidFill>
                            <a:schemeClr val="dk1"/>
                          </a:solidFill>
                        </a:rPr>
                        <a:t>00 iterations, ~60 hrs</a:t>
                      </a:r>
                      <a:endParaRPr sz="1600"/>
                    </a:p>
                  </a:txBody>
                  <a:tcPr marT="91425" marB="91425" marR="91425" marL="91425"/>
                </a:tc>
                <a:tc>
                  <a:txBody>
                    <a:bodyPr/>
                    <a:lstStyle/>
                    <a:p>
                      <a:pPr indent="0" lvl="0" marL="0" rtl="0" algn="l">
                        <a:spcBef>
                          <a:spcPts val="0"/>
                        </a:spcBef>
                        <a:spcAft>
                          <a:spcPts val="0"/>
                        </a:spcAft>
                        <a:buNone/>
                      </a:pPr>
                      <a:r>
                        <a:rPr lang="en-US" sz="1600"/>
                        <a:t>~1000 iterations, ~26 hrs</a:t>
                      </a:r>
                      <a:endParaRPr sz="1600"/>
                    </a:p>
                  </a:txBody>
                  <a:tcPr marT="91425" marB="91425" marR="91425" marL="91425"/>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sp>
        <p:nvSpPr>
          <p:cNvPr id="427" name="Google Shape;427;p42"/>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Drawbacks</a:t>
            </a:r>
            <a:endParaRPr b="1">
              <a:latin typeface="Roboto"/>
              <a:ea typeface="Roboto"/>
              <a:cs typeface="Roboto"/>
              <a:sym typeface="Roboto"/>
            </a:endParaRPr>
          </a:p>
        </p:txBody>
      </p:sp>
      <p:sp>
        <p:nvSpPr>
          <p:cNvPr id="428" name="Google Shape;428;p42"/>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355600" lvl="0" marL="457200" rtl="0" algn="l">
              <a:spcBef>
                <a:spcPts val="1000"/>
              </a:spcBef>
              <a:spcAft>
                <a:spcPts val="0"/>
              </a:spcAft>
              <a:buSzPts val="2000"/>
              <a:buFont typeface="Roboto"/>
              <a:buChar char="●"/>
            </a:pPr>
            <a:r>
              <a:rPr lang="en-US" sz="2000">
                <a:latin typeface="Roboto"/>
                <a:ea typeface="Roboto"/>
                <a:cs typeface="Roboto"/>
                <a:sym typeface="Roboto"/>
              </a:rPr>
              <a:t>Computation Overhead</a:t>
            </a:r>
            <a:endParaRPr sz="2000">
              <a:latin typeface="Roboto"/>
              <a:ea typeface="Roboto"/>
              <a:cs typeface="Roboto"/>
              <a:sym typeface="Roboto"/>
            </a:endParaRPr>
          </a:p>
          <a:p>
            <a:pPr indent="-355600" lvl="1" marL="914400" rtl="0" algn="l">
              <a:spcBef>
                <a:spcPts val="0"/>
              </a:spcBef>
              <a:spcAft>
                <a:spcPts val="0"/>
              </a:spcAft>
              <a:buSzPts val="2000"/>
              <a:buFont typeface="Roboto"/>
              <a:buChar char="○"/>
            </a:pPr>
            <a:r>
              <a:rPr lang="en-US" sz="2000">
                <a:latin typeface="Roboto"/>
                <a:ea typeface="Roboto"/>
                <a:cs typeface="Roboto"/>
                <a:sym typeface="Roboto"/>
              </a:rPr>
              <a:t>Bayesian optimization itself depends on an optimizer to search the surrogate surface, which has its own costs</a:t>
            </a:r>
            <a:endParaRPr sz="2000">
              <a:latin typeface="Roboto"/>
              <a:ea typeface="Roboto"/>
              <a:cs typeface="Roboto"/>
              <a:sym typeface="Roboto"/>
            </a:endParaRPr>
          </a:p>
          <a:p>
            <a:pPr indent="-355600" lvl="1" marL="914400" rtl="0" algn="l">
              <a:spcBef>
                <a:spcPts val="0"/>
              </a:spcBef>
              <a:spcAft>
                <a:spcPts val="0"/>
              </a:spcAft>
              <a:buSzPts val="2000"/>
              <a:buFont typeface="Roboto"/>
              <a:buChar char="○"/>
            </a:pPr>
            <a:r>
              <a:rPr lang="en-US" sz="2000">
                <a:latin typeface="Roboto"/>
                <a:ea typeface="Roboto"/>
                <a:cs typeface="Roboto"/>
                <a:sym typeface="Roboto"/>
              </a:rPr>
              <a:t>It takes a dozen or so samples to get a good surrogate surface in 2 or 3 dimensions of search space; increasing dimensionality of the search space requires yet more samples</a:t>
            </a:r>
            <a:endParaRPr sz="2000">
              <a:latin typeface="Roboto"/>
              <a:ea typeface="Roboto"/>
              <a:cs typeface="Roboto"/>
              <a:sym typeface="Roboto"/>
            </a:endParaRPr>
          </a:p>
          <a:p>
            <a:pPr indent="-355600" lvl="0" marL="457200" rtl="0" algn="l">
              <a:spcBef>
                <a:spcPts val="0"/>
              </a:spcBef>
              <a:spcAft>
                <a:spcPts val="0"/>
              </a:spcAft>
              <a:buSzPts val="2000"/>
              <a:buFont typeface="Roboto"/>
              <a:buChar char="●"/>
            </a:pPr>
            <a:r>
              <a:rPr lang="en-US" sz="2000">
                <a:latin typeface="Roboto"/>
                <a:ea typeface="Roboto"/>
                <a:cs typeface="Roboto"/>
                <a:sym typeface="Roboto"/>
              </a:rPr>
              <a:t>Does not take interaction of hyperparameters in account</a:t>
            </a:r>
            <a:endParaRPr sz="2000">
              <a:latin typeface="Roboto"/>
              <a:ea typeface="Roboto"/>
              <a:cs typeface="Roboto"/>
              <a:sym typeface="Roboto"/>
            </a:endParaRPr>
          </a:p>
          <a:p>
            <a:pPr indent="-355600" lvl="0" marL="457200" marR="0" rtl="0" algn="l">
              <a:lnSpc>
                <a:spcPct val="90000"/>
              </a:lnSpc>
              <a:spcBef>
                <a:spcPts val="0"/>
              </a:spcBef>
              <a:spcAft>
                <a:spcPts val="0"/>
              </a:spcAft>
              <a:buSzPts val="2000"/>
              <a:buFont typeface="Roboto"/>
              <a:buChar char="●"/>
            </a:pPr>
            <a:r>
              <a:rPr lang="en-US" sz="2000">
                <a:latin typeface="Roboto"/>
                <a:ea typeface="Roboto"/>
                <a:cs typeface="Roboto"/>
                <a:sym typeface="Roboto"/>
              </a:rPr>
              <a:t>Results are sensitive to parameters of the surrogate model</a:t>
            </a:r>
            <a:endParaRPr sz="2000">
              <a:latin typeface="Roboto"/>
              <a:ea typeface="Roboto"/>
              <a:cs typeface="Roboto"/>
              <a:sym typeface="Roboto"/>
            </a:endParaRPr>
          </a:p>
          <a:p>
            <a:pPr indent="0" lvl="0" marL="0" marR="0" rtl="0" algn="l">
              <a:lnSpc>
                <a:spcPct val="90000"/>
              </a:lnSpc>
              <a:spcBef>
                <a:spcPts val="1000"/>
              </a:spcBef>
              <a:spcAft>
                <a:spcPts val="0"/>
              </a:spcAft>
              <a:buNone/>
            </a:pPr>
            <a:r>
              <a:t/>
            </a:r>
            <a:endParaRPr sz="20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Google Shape;433;p43"/>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Further Steps</a:t>
            </a:r>
            <a:endParaRPr b="1">
              <a:latin typeface="Roboto"/>
              <a:ea typeface="Roboto"/>
              <a:cs typeface="Roboto"/>
              <a:sym typeface="Roboto"/>
            </a:endParaRPr>
          </a:p>
        </p:txBody>
      </p:sp>
      <p:sp>
        <p:nvSpPr>
          <p:cNvPr id="434" name="Google Shape;434;p43"/>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0" lvl="0" marL="0" marR="0" rtl="0" algn="l">
              <a:lnSpc>
                <a:spcPct val="90000"/>
              </a:lnSpc>
              <a:spcBef>
                <a:spcPts val="1000"/>
              </a:spcBef>
              <a:spcAft>
                <a:spcPts val="0"/>
              </a:spcAft>
              <a:buNone/>
            </a:pPr>
            <a:r>
              <a:rPr b="1" lang="en-US" sz="1800">
                <a:latin typeface="Roboto"/>
                <a:ea typeface="Roboto"/>
                <a:cs typeface="Roboto"/>
                <a:sym typeface="Roboto"/>
              </a:rPr>
              <a:t>Topics</a:t>
            </a:r>
            <a:endParaRPr b="1" sz="1800">
              <a:latin typeface="Roboto"/>
              <a:ea typeface="Roboto"/>
              <a:cs typeface="Roboto"/>
              <a:sym typeface="Roboto"/>
            </a:endParaRPr>
          </a:p>
          <a:p>
            <a:pPr indent="-342900" lvl="0" marL="457200" marR="0" rtl="0" algn="l">
              <a:lnSpc>
                <a:spcPct val="90000"/>
              </a:lnSpc>
              <a:spcBef>
                <a:spcPts val="1000"/>
              </a:spcBef>
              <a:spcAft>
                <a:spcPts val="0"/>
              </a:spcAft>
              <a:buSzPts val="1800"/>
              <a:buFont typeface="Roboto"/>
              <a:buChar char="-"/>
            </a:pPr>
            <a:r>
              <a:rPr lang="en-US" sz="1800">
                <a:latin typeface="Roboto"/>
                <a:ea typeface="Roboto"/>
                <a:cs typeface="Roboto"/>
                <a:sym typeface="Roboto"/>
              </a:rPr>
              <a:t>Bayesian Optimisation</a:t>
            </a:r>
            <a:endParaRPr sz="1800">
              <a:latin typeface="Roboto"/>
              <a:ea typeface="Roboto"/>
              <a:cs typeface="Roboto"/>
              <a:sym typeface="Roboto"/>
            </a:endParaRPr>
          </a:p>
          <a:p>
            <a:pPr indent="-342900" lvl="0" marL="457200" marR="0" rtl="0" algn="l">
              <a:lnSpc>
                <a:spcPct val="90000"/>
              </a:lnSpc>
              <a:spcBef>
                <a:spcPts val="0"/>
              </a:spcBef>
              <a:spcAft>
                <a:spcPts val="0"/>
              </a:spcAft>
              <a:buSzPts val="1800"/>
              <a:buFont typeface="Roboto"/>
              <a:buChar char="-"/>
            </a:pPr>
            <a:r>
              <a:rPr lang="en-US" sz="1800">
                <a:latin typeface="Roboto"/>
                <a:ea typeface="Roboto"/>
                <a:cs typeface="Roboto"/>
                <a:sym typeface="Roboto"/>
              </a:rPr>
              <a:t>Gaussian Processes</a:t>
            </a:r>
            <a:endParaRPr sz="1800">
              <a:latin typeface="Roboto"/>
              <a:ea typeface="Roboto"/>
              <a:cs typeface="Roboto"/>
              <a:sym typeface="Roboto"/>
            </a:endParaRPr>
          </a:p>
          <a:p>
            <a:pPr indent="-342900" lvl="0" marL="457200" marR="0" rtl="0" algn="l">
              <a:lnSpc>
                <a:spcPct val="90000"/>
              </a:lnSpc>
              <a:spcBef>
                <a:spcPts val="0"/>
              </a:spcBef>
              <a:spcAft>
                <a:spcPts val="0"/>
              </a:spcAft>
              <a:buSzPts val="1800"/>
              <a:buFont typeface="Roboto"/>
              <a:buChar char="-"/>
            </a:pPr>
            <a:r>
              <a:rPr lang="en-US" sz="1800">
                <a:latin typeface="Roboto"/>
                <a:ea typeface="Roboto"/>
                <a:cs typeface="Roboto"/>
                <a:sym typeface="Roboto"/>
              </a:rPr>
              <a:t>Tree Parzen Estimator &amp; Adaptive Tree Parzen Estimator</a:t>
            </a:r>
            <a:endParaRPr sz="1800">
              <a:latin typeface="Roboto"/>
              <a:ea typeface="Roboto"/>
              <a:cs typeface="Roboto"/>
              <a:sym typeface="Roboto"/>
            </a:endParaRPr>
          </a:p>
          <a:p>
            <a:pPr indent="0" lvl="0" marL="0" marR="0" rtl="0" algn="l">
              <a:lnSpc>
                <a:spcPct val="90000"/>
              </a:lnSpc>
              <a:spcBef>
                <a:spcPts val="1000"/>
              </a:spcBef>
              <a:spcAft>
                <a:spcPts val="0"/>
              </a:spcAft>
              <a:buNone/>
            </a:pPr>
            <a:r>
              <a:rPr b="1" lang="en-US" sz="1800">
                <a:latin typeface="Roboto"/>
                <a:ea typeface="Roboto"/>
                <a:cs typeface="Roboto"/>
                <a:sym typeface="Roboto"/>
              </a:rPr>
              <a:t>Methods</a:t>
            </a:r>
            <a:endParaRPr b="1" sz="1800">
              <a:latin typeface="Roboto"/>
              <a:ea typeface="Roboto"/>
              <a:cs typeface="Roboto"/>
              <a:sym typeface="Roboto"/>
            </a:endParaRPr>
          </a:p>
          <a:p>
            <a:pPr indent="-342900" lvl="0" marL="457200" rtl="0" algn="l">
              <a:spcBef>
                <a:spcPts val="1000"/>
              </a:spcBef>
              <a:spcAft>
                <a:spcPts val="0"/>
              </a:spcAft>
              <a:buSzPts val="1800"/>
              <a:buFont typeface="Roboto"/>
              <a:buChar char="-"/>
            </a:pPr>
            <a:r>
              <a:rPr lang="en-US" sz="1800">
                <a:latin typeface="Roboto"/>
                <a:ea typeface="Roboto"/>
                <a:cs typeface="Roboto"/>
                <a:sym typeface="Roboto"/>
              </a:rPr>
              <a:t>Random Forest regression</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optuna</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Hyperband</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SigOpt</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Google vizier</a:t>
            </a:r>
            <a:endParaRPr b="1" sz="1800">
              <a:latin typeface="Roboto"/>
              <a:ea typeface="Roboto"/>
              <a:cs typeface="Roboto"/>
              <a:sym typeface="Roboto"/>
            </a:endParaRPr>
          </a:p>
          <a:p>
            <a:pPr indent="0" lvl="0" marL="0" marR="0" rtl="0" algn="l">
              <a:lnSpc>
                <a:spcPct val="90000"/>
              </a:lnSpc>
              <a:spcBef>
                <a:spcPts val="1000"/>
              </a:spcBef>
              <a:spcAft>
                <a:spcPts val="0"/>
              </a:spcAft>
              <a:buNone/>
            </a:pPr>
            <a:r>
              <a:rPr b="1" lang="en-US" sz="1800">
                <a:latin typeface="Roboto"/>
                <a:ea typeface="Roboto"/>
                <a:cs typeface="Roboto"/>
                <a:sym typeface="Roboto"/>
              </a:rPr>
              <a:t>Try Out</a:t>
            </a:r>
            <a:endParaRPr b="1" sz="1800">
              <a:latin typeface="Roboto"/>
              <a:ea typeface="Roboto"/>
              <a:cs typeface="Roboto"/>
              <a:sym typeface="Roboto"/>
            </a:endParaRPr>
          </a:p>
          <a:p>
            <a:pPr indent="-342900" lvl="0" marL="457200" marR="0" rtl="0" algn="l">
              <a:lnSpc>
                <a:spcPct val="90000"/>
              </a:lnSpc>
              <a:spcBef>
                <a:spcPts val="1000"/>
              </a:spcBef>
              <a:spcAft>
                <a:spcPts val="0"/>
              </a:spcAft>
              <a:buSzPts val="1800"/>
              <a:buFont typeface="Roboto"/>
              <a:buChar char="-"/>
            </a:pPr>
            <a:r>
              <a:rPr lang="en-US" sz="1800">
                <a:latin typeface="Roboto"/>
                <a:ea typeface="Roboto"/>
                <a:cs typeface="Roboto"/>
                <a:sym typeface="Roboto"/>
              </a:rPr>
              <a:t>Bayesian Optimisation using Gaussian Processes</a:t>
            </a:r>
            <a:endParaRPr sz="1800">
              <a:latin typeface="Roboto"/>
              <a:ea typeface="Roboto"/>
              <a:cs typeface="Roboto"/>
              <a:sym typeface="Roboto"/>
            </a:endParaRPr>
          </a:p>
          <a:p>
            <a:pPr indent="-342900" lvl="0" marL="457200" marR="0" rtl="0" algn="l">
              <a:lnSpc>
                <a:spcPct val="90000"/>
              </a:lnSpc>
              <a:spcBef>
                <a:spcPts val="0"/>
              </a:spcBef>
              <a:spcAft>
                <a:spcPts val="0"/>
              </a:spcAft>
              <a:buSzPts val="1800"/>
              <a:buFont typeface="Roboto"/>
              <a:buChar char="-"/>
            </a:pPr>
            <a:r>
              <a:rPr lang="en-US" sz="1800">
                <a:latin typeface="Roboto"/>
                <a:ea typeface="Roboto"/>
                <a:cs typeface="Roboto"/>
                <a:sym typeface="Roboto"/>
              </a:rPr>
              <a:t>Using other selection function</a:t>
            </a:r>
            <a:endParaRPr sz="1800">
              <a:latin typeface="Roboto"/>
              <a:ea typeface="Roboto"/>
              <a:cs typeface="Roboto"/>
              <a:sym typeface="Roboto"/>
            </a:endParaRPr>
          </a:p>
          <a:p>
            <a:pPr indent="-342900" lvl="0" marL="457200" marR="0" rtl="0" algn="l">
              <a:lnSpc>
                <a:spcPct val="90000"/>
              </a:lnSpc>
              <a:spcBef>
                <a:spcPts val="0"/>
              </a:spcBef>
              <a:spcAft>
                <a:spcPts val="0"/>
              </a:spcAft>
              <a:buSzPts val="1800"/>
              <a:buFont typeface="Roboto"/>
              <a:buChar char="-"/>
            </a:pPr>
            <a:r>
              <a:rPr lang="en-US" sz="1800">
                <a:latin typeface="Roboto"/>
                <a:ea typeface="Roboto"/>
                <a:cs typeface="Roboto"/>
                <a:sym typeface="Roboto"/>
              </a:rPr>
              <a:t>Hyperopt with different algo types</a:t>
            </a:r>
            <a:endParaRPr sz="1800">
              <a:latin typeface="Roboto"/>
              <a:ea typeface="Roboto"/>
              <a:cs typeface="Roboto"/>
              <a:sym typeface="Roboto"/>
            </a:endParaRPr>
          </a:p>
          <a:p>
            <a:pPr indent="-342900" lvl="0" marL="457200" marR="0" rtl="0" algn="l">
              <a:lnSpc>
                <a:spcPct val="90000"/>
              </a:lnSpc>
              <a:spcBef>
                <a:spcPts val="0"/>
              </a:spcBef>
              <a:spcAft>
                <a:spcPts val="0"/>
              </a:spcAft>
              <a:buSzPts val="1800"/>
              <a:buFont typeface="Roboto"/>
              <a:buChar char="-"/>
            </a:pPr>
            <a:r>
              <a:rPr lang="en-US" sz="1800">
                <a:latin typeface="Roboto"/>
                <a:ea typeface="Roboto"/>
                <a:cs typeface="Roboto"/>
                <a:sym typeface="Roboto"/>
              </a:rPr>
              <a:t>Parallelize hyperopt (using mongodb)</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8" name="Shape 438"/>
        <p:cNvGrpSpPr/>
        <p:nvPr/>
      </p:nvGrpSpPr>
      <p:grpSpPr>
        <a:xfrm>
          <a:off x="0" y="0"/>
          <a:ext cx="0" cy="0"/>
          <a:chOff x="0" y="0"/>
          <a:chExt cx="0" cy="0"/>
        </a:xfrm>
      </p:grpSpPr>
      <p:sp>
        <p:nvSpPr>
          <p:cNvPr id="439" name="Google Shape;439;p44"/>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References</a:t>
            </a:r>
            <a:endParaRPr b="1">
              <a:latin typeface="Roboto"/>
              <a:ea typeface="Roboto"/>
              <a:cs typeface="Roboto"/>
              <a:sym typeface="Roboto"/>
            </a:endParaRPr>
          </a:p>
        </p:txBody>
      </p:sp>
      <p:sp>
        <p:nvSpPr>
          <p:cNvPr id="440" name="Google Shape;440;p44"/>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342900" lvl="0" marL="457200" marR="0" rtl="0" algn="l">
              <a:lnSpc>
                <a:spcPct val="115000"/>
              </a:lnSpc>
              <a:spcBef>
                <a:spcPts val="1000"/>
              </a:spcBef>
              <a:spcAft>
                <a:spcPts val="0"/>
              </a:spcAft>
              <a:buSzPts val="1800"/>
              <a:buFont typeface="Roboto"/>
              <a:buChar char="-"/>
            </a:pPr>
            <a:r>
              <a:rPr lang="en-US" sz="1800" u="sng">
                <a:solidFill>
                  <a:schemeClr val="hlink"/>
                </a:solidFill>
                <a:latin typeface="Roboto"/>
                <a:ea typeface="Roboto"/>
                <a:cs typeface="Roboto"/>
                <a:sym typeface="Roboto"/>
                <a:hlinkClick r:id="rId3"/>
              </a:rPr>
              <a:t>https://github.com/hyperopt/hyperopt/wiki/FMin</a:t>
            </a:r>
            <a:endParaRPr sz="1800">
              <a:latin typeface="Roboto"/>
              <a:ea typeface="Roboto"/>
              <a:cs typeface="Roboto"/>
              <a:sym typeface="Roboto"/>
            </a:endParaRPr>
          </a:p>
          <a:p>
            <a:pPr indent="-342900" lvl="0" marL="457200" marR="0" rtl="0" algn="l">
              <a:lnSpc>
                <a:spcPct val="115000"/>
              </a:lnSpc>
              <a:spcBef>
                <a:spcPts val="0"/>
              </a:spcBef>
              <a:spcAft>
                <a:spcPts val="0"/>
              </a:spcAft>
              <a:buSzPts val="1800"/>
              <a:buFont typeface="Roboto"/>
              <a:buChar char="-"/>
            </a:pPr>
            <a:r>
              <a:rPr lang="en-US" sz="1800" u="sng">
                <a:solidFill>
                  <a:schemeClr val="hlink"/>
                </a:solidFill>
                <a:latin typeface="Roboto"/>
                <a:ea typeface="Roboto"/>
                <a:cs typeface="Roboto"/>
                <a:sym typeface="Roboto"/>
                <a:hlinkClick r:id="rId4"/>
              </a:rPr>
              <a:t>https://towardsdatascience.com/a-conceptual-explanation-of-bayesian-model-based-hyperparameter-optimization-for-machine-learning-b8172278050f</a:t>
            </a:r>
            <a:endParaRPr sz="1800">
              <a:latin typeface="Roboto"/>
              <a:ea typeface="Roboto"/>
              <a:cs typeface="Roboto"/>
              <a:sym typeface="Roboto"/>
            </a:endParaRPr>
          </a:p>
          <a:p>
            <a:pPr indent="-342900" lvl="0" marL="457200" marR="0" rtl="0" algn="l">
              <a:lnSpc>
                <a:spcPct val="115000"/>
              </a:lnSpc>
              <a:spcBef>
                <a:spcPts val="0"/>
              </a:spcBef>
              <a:spcAft>
                <a:spcPts val="0"/>
              </a:spcAft>
              <a:buSzPts val="1800"/>
              <a:buFont typeface="Roboto"/>
              <a:buChar char="-"/>
            </a:pPr>
            <a:r>
              <a:rPr lang="en-US" sz="1800" u="sng">
                <a:solidFill>
                  <a:schemeClr val="hlink"/>
                </a:solidFill>
                <a:latin typeface="Roboto"/>
                <a:ea typeface="Roboto"/>
                <a:cs typeface="Roboto"/>
                <a:sym typeface="Roboto"/>
                <a:hlinkClick r:id="rId5"/>
              </a:rPr>
              <a:t>https://www.youtube.com/watch?v=tdwgR1AqQ8Y</a:t>
            </a:r>
            <a:endParaRPr sz="1800">
              <a:latin typeface="Roboto"/>
              <a:ea typeface="Roboto"/>
              <a:cs typeface="Roboto"/>
              <a:sym typeface="Roboto"/>
            </a:endParaRPr>
          </a:p>
          <a:p>
            <a:pPr indent="-342900" lvl="0" marL="457200" marR="0" rtl="0" algn="l">
              <a:lnSpc>
                <a:spcPct val="115000"/>
              </a:lnSpc>
              <a:spcBef>
                <a:spcPts val="0"/>
              </a:spcBef>
              <a:spcAft>
                <a:spcPts val="0"/>
              </a:spcAft>
              <a:buSzPts val="1800"/>
              <a:buFont typeface="Roboto"/>
              <a:buChar char="-"/>
            </a:pPr>
            <a:r>
              <a:rPr lang="en-US" sz="1800" u="sng">
                <a:solidFill>
                  <a:schemeClr val="hlink"/>
                </a:solidFill>
                <a:latin typeface="Roboto"/>
                <a:ea typeface="Roboto"/>
                <a:cs typeface="Roboto"/>
                <a:sym typeface="Roboto"/>
                <a:hlinkClick r:id="rId6"/>
              </a:rPr>
              <a:t>https://medium.com/criteo-labs/hyper-parameter-optimization-algorithms-2fe447525903</a:t>
            </a:r>
            <a:endParaRPr sz="1800">
              <a:latin typeface="Roboto"/>
              <a:ea typeface="Roboto"/>
              <a:cs typeface="Roboto"/>
              <a:sym typeface="Roboto"/>
            </a:endParaRPr>
          </a:p>
          <a:p>
            <a:pPr indent="-342900" lvl="0" marL="457200" marR="0" rtl="0" algn="l">
              <a:lnSpc>
                <a:spcPct val="115000"/>
              </a:lnSpc>
              <a:spcBef>
                <a:spcPts val="0"/>
              </a:spcBef>
              <a:spcAft>
                <a:spcPts val="0"/>
              </a:spcAft>
              <a:buSzPts val="1800"/>
              <a:buFont typeface="Roboto"/>
              <a:buChar char="-"/>
            </a:pPr>
            <a:r>
              <a:rPr lang="en-US" sz="1800" u="sng">
                <a:solidFill>
                  <a:schemeClr val="hlink"/>
                </a:solidFill>
                <a:latin typeface="Roboto"/>
                <a:ea typeface="Roboto"/>
                <a:cs typeface="Roboto"/>
                <a:sym typeface="Roboto"/>
                <a:hlinkClick r:id="rId7"/>
              </a:rPr>
              <a:t>https://research.fb.com/blog/2018/09/efficient-tuning-of-online-systems-using-bayesian-optimization/</a:t>
            </a:r>
            <a:endParaRPr sz="1800">
              <a:latin typeface="Roboto"/>
              <a:ea typeface="Roboto"/>
              <a:cs typeface="Roboto"/>
              <a:sym typeface="Roboto"/>
            </a:endParaRPr>
          </a:p>
          <a:p>
            <a:pPr indent="-342900" lvl="0" marL="457200" marR="0" rtl="0" algn="l">
              <a:lnSpc>
                <a:spcPct val="90000"/>
              </a:lnSpc>
              <a:spcBef>
                <a:spcPts val="0"/>
              </a:spcBef>
              <a:spcAft>
                <a:spcPts val="0"/>
              </a:spcAft>
              <a:buSzPts val="1800"/>
              <a:buFont typeface="Roboto"/>
              <a:buChar char="-"/>
            </a:pPr>
            <a:r>
              <a:rPr lang="en-US" sz="1800" u="sng">
                <a:solidFill>
                  <a:schemeClr val="hlink"/>
                </a:solidFill>
                <a:latin typeface="Roboto"/>
                <a:ea typeface="Roboto"/>
                <a:cs typeface="Roboto"/>
                <a:sym typeface="Roboto"/>
                <a:hlinkClick r:id="rId8"/>
              </a:rPr>
              <a:t>https://www.cs.ox.ac.uk/people/nando.defreitas/publications/BayesOptLoop.pdf</a:t>
            </a:r>
            <a:endParaRPr sz="1800">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4" name="Shape 444"/>
        <p:cNvGrpSpPr/>
        <p:nvPr/>
      </p:nvGrpSpPr>
      <p:grpSpPr>
        <a:xfrm>
          <a:off x="0" y="0"/>
          <a:ext cx="0" cy="0"/>
          <a:chOff x="0" y="0"/>
          <a:chExt cx="0" cy="0"/>
        </a:xfrm>
      </p:grpSpPr>
      <p:sp>
        <p:nvSpPr>
          <p:cNvPr id="445" name="Google Shape;445;p45"/>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Digital Footprints</a:t>
            </a:r>
            <a:endParaRPr b="1">
              <a:latin typeface="Roboto"/>
              <a:ea typeface="Roboto"/>
              <a:cs typeface="Roboto"/>
              <a:sym typeface="Roboto"/>
            </a:endParaRPr>
          </a:p>
        </p:txBody>
      </p:sp>
      <p:sp>
        <p:nvSpPr>
          <p:cNvPr id="446" name="Google Shape;446;p45"/>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US" sz="2200">
                <a:solidFill>
                  <a:srgbClr val="000000"/>
                </a:solidFill>
                <a:latin typeface="Roboto"/>
                <a:ea typeface="Roboto"/>
                <a:cs typeface="Roboto"/>
                <a:sym typeface="Roboto"/>
              </a:rPr>
              <a:t>github - </a:t>
            </a:r>
            <a:r>
              <a:rPr lang="en-US" sz="2200" u="sng">
                <a:solidFill>
                  <a:schemeClr val="hlink"/>
                </a:solidFill>
                <a:latin typeface="Roboto"/>
                <a:ea typeface="Roboto"/>
                <a:cs typeface="Roboto"/>
                <a:sym typeface="Roboto"/>
                <a:hlinkClick r:id="rId3"/>
              </a:rPr>
              <a:t>https://github.com/abhinokha/</a:t>
            </a:r>
            <a:endParaRPr sz="2200">
              <a:solidFill>
                <a:srgbClr val="FFFFFF"/>
              </a:solidFill>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rPr lang="en-US" sz="2200">
                <a:solidFill>
                  <a:srgbClr val="000000"/>
                </a:solidFill>
                <a:latin typeface="Roboto"/>
                <a:ea typeface="Roboto"/>
                <a:cs typeface="Roboto"/>
                <a:sym typeface="Roboto"/>
              </a:rPr>
              <a:t>mail - </a:t>
            </a:r>
            <a:r>
              <a:rPr lang="en-US" sz="2200" u="sng">
                <a:solidFill>
                  <a:schemeClr val="hlink"/>
                </a:solidFill>
                <a:latin typeface="Roboto"/>
                <a:ea typeface="Roboto"/>
                <a:cs typeface="Roboto"/>
                <a:sym typeface="Roboto"/>
                <a:hlinkClick r:id="rId4"/>
              </a:rPr>
              <a:t>abhinokha@gmail.com</a:t>
            </a:r>
            <a:endParaRPr sz="2200">
              <a:solidFill>
                <a:srgbClr val="FFFFFF"/>
              </a:solidFill>
              <a:latin typeface="Roboto"/>
              <a:ea typeface="Roboto"/>
              <a:cs typeface="Roboto"/>
              <a:sym typeface="Roboto"/>
            </a:endParaRPr>
          </a:p>
          <a:p>
            <a:pPr indent="0" lvl="0" marL="0" marR="0" rtl="0" algn="l">
              <a:lnSpc>
                <a:spcPct val="100000"/>
              </a:lnSpc>
              <a:spcBef>
                <a:spcPts val="0"/>
              </a:spcBef>
              <a:spcAft>
                <a:spcPts val="0"/>
              </a:spcAft>
              <a:buNone/>
            </a:pPr>
            <a:r>
              <a:rPr lang="en-US" sz="2200">
                <a:solidFill>
                  <a:srgbClr val="000000"/>
                </a:solidFill>
                <a:latin typeface="Roboto"/>
                <a:ea typeface="Roboto"/>
                <a:cs typeface="Roboto"/>
                <a:sym typeface="Roboto"/>
              </a:rPr>
              <a:t>linkedin</a:t>
            </a:r>
            <a:r>
              <a:rPr lang="en-US" sz="2200">
                <a:solidFill>
                  <a:srgbClr val="FFFFFF"/>
                </a:solidFill>
                <a:latin typeface="Roboto"/>
                <a:ea typeface="Roboto"/>
                <a:cs typeface="Roboto"/>
                <a:sym typeface="Roboto"/>
              </a:rPr>
              <a:t> </a:t>
            </a:r>
            <a:r>
              <a:rPr lang="en-US" sz="2200">
                <a:solidFill>
                  <a:srgbClr val="000000"/>
                </a:solidFill>
                <a:latin typeface="Roboto"/>
                <a:ea typeface="Roboto"/>
                <a:cs typeface="Roboto"/>
                <a:sym typeface="Roboto"/>
              </a:rPr>
              <a:t>-</a:t>
            </a:r>
            <a:r>
              <a:rPr lang="en-US" sz="2200">
                <a:solidFill>
                  <a:srgbClr val="FFFFFF"/>
                </a:solidFill>
                <a:latin typeface="Roboto"/>
                <a:ea typeface="Roboto"/>
                <a:cs typeface="Roboto"/>
                <a:sym typeface="Roboto"/>
              </a:rPr>
              <a:t> </a:t>
            </a:r>
            <a:r>
              <a:rPr lang="en-US" sz="2200" u="sng">
                <a:solidFill>
                  <a:schemeClr val="hlink"/>
                </a:solidFill>
                <a:latin typeface="Roboto"/>
                <a:ea typeface="Roboto"/>
                <a:cs typeface="Roboto"/>
                <a:sym typeface="Roboto"/>
                <a:hlinkClick r:id="rId5"/>
              </a:rPr>
              <a:t>https://www.linkedin.com/in/periwal/</a:t>
            </a:r>
            <a:endParaRPr sz="1800">
              <a:solidFill>
                <a:srgbClr val="000000"/>
              </a:solidFill>
              <a:latin typeface="Roboto"/>
              <a:ea typeface="Roboto"/>
              <a:cs typeface="Roboto"/>
              <a:sym typeface="Roboto"/>
            </a:endParaRPr>
          </a:p>
          <a:p>
            <a:pPr indent="0" lvl="0" marL="0" marR="0" rtl="0" algn="l">
              <a:lnSpc>
                <a:spcPct val="100000"/>
              </a:lnSpc>
              <a:spcBef>
                <a:spcPts val="0"/>
              </a:spcBef>
              <a:spcAft>
                <a:spcPts val="0"/>
              </a:spcAft>
              <a:buNone/>
            </a:pPr>
            <a:r>
              <a:rPr lang="en-US" sz="2200">
                <a:solidFill>
                  <a:srgbClr val="000000"/>
                </a:solidFill>
                <a:latin typeface="Roboto"/>
                <a:ea typeface="Roboto"/>
                <a:cs typeface="Roboto"/>
                <a:sym typeface="Roboto"/>
              </a:rPr>
              <a:t>Analytics</a:t>
            </a:r>
            <a:r>
              <a:rPr lang="en-US" sz="1800">
                <a:solidFill>
                  <a:srgbClr val="000000"/>
                </a:solidFill>
                <a:latin typeface="Roboto"/>
                <a:ea typeface="Roboto"/>
                <a:cs typeface="Roboto"/>
                <a:sym typeface="Roboto"/>
              </a:rPr>
              <a:t> </a:t>
            </a:r>
            <a:r>
              <a:rPr lang="en-US" sz="2200">
                <a:solidFill>
                  <a:srgbClr val="000000"/>
                </a:solidFill>
                <a:latin typeface="Roboto"/>
                <a:ea typeface="Roboto"/>
                <a:cs typeface="Roboto"/>
                <a:sym typeface="Roboto"/>
              </a:rPr>
              <a:t>Vidhya - abhinokha</a:t>
            </a:r>
            <a:endParaRPr sz="1800">
              <a:solidFill>
                <a:srgbClr val="000000"/>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0" name="Shape 450"/>
        <p:cNvGrpSpPr/>
        <p:nvPr/>
      </p:nvGrpSpPr>
      <p:grpSpPr>
        <a:xfrm>
          <a:off x="0" y="0"/>
          <a:ext cx="0" cy="0"/>
          <a:chOff x="0" y="0"/>
          <a:chExt cx="0" cy="0"/>
        </a:xfrm>
      </p:grpSpPr>
      <p:sp>
        <p:nvSpPr>
          <p:cNvPr id="451" name="Google Shape;451;p4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Calibri"/>
              <a:buNone/>
            </a:pPr>
            <a:r>
              <a:t/>
            </a:r>
            <a:endParaRPr/>
          </a:p>
        </p:txBody>
      </p:sp>
      <p:sp>
        <p:nvSpPr>
          <p:cNvPr id="452" name="Google Shape;452;p4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400"/>
              <a:buNone/>
            </a:pPr>
            <a:r>
              <a:t/>
            </a:r>
            <a:endParaRPr/>
          </a:p>
        </p:txBody>
      </p:sp>
      <p:pic>
        <p:nvPicPr>
          <p:cNvPr id="453" name="Google Shape;453;p46"/>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454" name="Google Shape;454;p46"/>
          <p:cNvSpPr/>
          <p:nvPr/>
        </p:nvSpPr>
        <p:spPr>
          <a:xfrm>
            <a:off x="650203" y="3123306"/>
            <a:ext cx="1807482"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800">
                <a:solidFill>
                  <a:schemeClr val="lt1"/>
                </a:solidFill>
                <a:latin typeface="Calibri"/>
                <a:ea typeface="Calibri"/>
                <a:cs typeface="Calibri"/>
                <a:sym typeface="Calibri"/>
              </a:rPr>
              <a:t>Thank you!</a:t>
            </a:r>
            <a:endParaRPr/>
          </a:p>
        </p:txBody>
      </p:sp>
      <p:sp>
        <p:nvSpPr>
          <p:cNvPr id="455" name="Google Shape;455;p46"/>
          <p:cNvSpPr txBox="1"/>
          <p:nvPr/>
        </p:nvSpPr>
        <p:spPr>
          <a:xfrm>
            <a:off x="661375" y="3891375"/>
            <a:ext cx="6554700" cy="258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200">
              <a:solidFill>
                <a:srgbClr val="FFFFFF"/>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Modelling </a:t>
            </a:r>
            <a:r>
              <a:rPr b="1" lang="en-US">
                <a:latin typeface="Roboto"/>
                <a:ea typeface="Roboto"/>
                <a:cs typeface="Roboto"/>
                <a:sym typeface="Roboto"/>
              </a:rPr>
              <a:t>Workflow</a:t>
            </a:r>
            <a:endParaRPr b="1">
              <a:latin typeface="Roboto"/>
              <a:ea typeface="Roboto"/>
              <a:cs typeface="Roboto"/>
              <a:sym typeface="Roboto"/>
            </a:endParaRPr>
          </a:p>
        </p:txBody>
      </p:sp>
      <p:sp>
        <p:nvSpPr>
          <p:cNvPr id="107" name="Google Shape;107;p16"/>
          <p:cNvSpPr/>
          <p:nvPr/>
        </p:nvSpPr>
        <p:spPr>
          <a:xfrm>
            <a:off x="0" y="1586613"/>
            <a:ext cx="4729082" cy="891978"/>
          </a:xfrm>
          <a:prstGeom prst="homePlate">
            <a:avLst>
              <a:gd fmla="val 50000" name="adj"/>
            </a:avLst>
          </a:prstGeom>
          <a:solidFill>
            <a:srgbClr val="20124D"/>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rgbClr val="FFFFFF"/>
                </a:solidFill>
                <a:latin typeface="Roboto"/>
                <a:ea typeface="Roboto"/>
                <a:cs typeface="Roboto"/>
                <a:sym typeface="Roboto"/>
              </a:rPr>
              <a:t>Feature Engineering</a:t>
            </a:r>
            <a:endParaRPr sz="1900">
              <a:solidFill>
                <a:srgbClr val="FFFFFF"/>
              </a:solidFill>
              <a:latin typeface="Roboto"/>
              <a:ea typeface="Roboto"/>
              <a:cs typeface="Roboto"/>
              <a:sym typeface="Roboto"/>
            </a:endParaRPr>
          </a:p>
        </p:txBody>
      </p:sp>
      <p:sp>
        <p:nvSpPr>
          <p:cNvPr id="108" name="Google Shape;108;p16"/>
          <p:cNvSpPr/>
          <p:nvPr/>
        </p:nvSpPr>
        <p:spPr>
          <a:xfrm>
            <a:off x="3925507" y="1586327"/>
            <a:ext cx="4407490" cy="891978"/>
          </a:xfrm>
          <a:prstGeom prst="chevron">
            <a:avLst>
              <a:gd fmla="val 50000" name="adj"/>
            </a:avLst>
          </a:prstGeom>
          <a:solidFill>
            <a:srgbClr val="674EA7"/>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rgbClr val="FFFFFF"/>
                </a:solidFill>
                <a:latin typeface="Roboto"/>
                <a:ea typeface="Roboto"/>
                <a:cs typeface="Roboto"/>
                <a:sym typeface="Roboto"/>
              </a:rPr>
              <a:t>Feature Selection</a:t>
            </a:r>
            <a:endParaRPr sz="1900">
              <a:solidFill>
                <a:srgbClr val="FFFFFF"/>
              </a:solidFill>
              <a:latin typeface="Roboto"/>
              <a:ea typeface="Roboto"/>
              <a:cs typeface="Roboto"/>
              <a:sym typeface="Roboto"/>
            </a:endParaRPr>
          </a:p>
        </p:txBody>
      </p:sp>
      <p:grpSp>
        <p:nvGrpSpPr>
          <p:cNvPr id="109" name="Google Shape;109;p16"/>
          <p:cNvGrpSpPr/>
          <p:nvPr/>
        </p:nvGrpSpPr>
        <p:grpSpPr>
          <a:xfrm>
            <a:off x="7509568" y="1586327"/>
            <a:ext cx="4407490" cy="4455911"/>
            <a:chOff x="5632317" y="1189775"/>
            <a:chExt cx="3305700" cy="3342017"/>
          </a:xfrm>
        </p:grpSpPr>
        <p:sp>
          <p:nvSpPr>
            <p:cNvPr id="110" name="Google Shape;110;p16"/>
            <p:cNvSpPr/>
            <p:nvPr/>
          </p:nvSpPr>
          <p:spPr>
            <a:xfrm>
              <a:off x="5632317" y="1189775"/>
              <a:ext cx="3305700" cy="669000"/>
            </a:xfrm>
            <a:prstGeom prst="chevron">
              <a:avLst>
                <a:gd fmla="val 50000" name="adj"/>
              </a:avLst>
            </a:prstGeom>
            <a:solidFill>
              <a:srgbClr val="B4A7D6"/>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900">
                  <a:solidFill>
                    <a:srgbClr val="FFFFFF"/>
                  </a:solidFill>
                  <a:latin typeface="Roboto"/>
                  <a:ea typeface="Roboto"/>
                  <a:cs typeface="Roboto"/>
                  <a:sym typeface="Roboto"/>
                </a:rPr>
                <a:t>Model Building</a:t>
              </a:r>
              <a:endParaRPr sz="1900">
                <a:solidFill>
                  <a:srgbClr val="FFFFFF"/>
                </a:solidFill>
                <a:latin typeface="Roboto"/>
                <a:ea typeface="Roboto"/>
                <a:cs typeface="Roboto"/>
                <a:sym typeface="Roboto"/>
              </a:endParaRPr>
            </a:p>
          </p:txBody>
        </p:sp>
        <p:sp>
          <p:nvSpPr>
            <p:cNvPr id="111" name="Google Shape;111;p16"/>
            <p:cNvSpPr txBox="1"/>
            <p:nvPr/>
          </p:nvSpPr>
          <p:spPr>
            <a:xfrm>
              <a:off x="6108302" y="1916092"/>
              <a:ext cx="2636700" cy="2615700"/>
            </a:xfrm>
            <a:prstGeom prst="rect">
              <a:avLst/>
            </a:prstGeom>
            <a:noFill/>
            <a:ln>
              <a:noFill/>
            </a:ln>
          </p:spPr>
          <p:txBody>
            <a:bodyPr anchorCtr="0" anchor="t" bIns="121900" lIns="121900" spcFirstLastPara="1" rIns="121900" wrap="square" tIns="121900">
              <a:noAutofit/>
            </a:bodyPr>
            <a:lstStyle/>
            <a:p>
              <a:pPr indent="-241300" lvl="0" marL="114300" rtl="0" algn="l">
                <a:lnSpc>
                  <a:spcPct val="115000"/>
                </a:lnSpc>
                <a:spcBef>
                  <a:spcPts val="0"/>
                </a:spcBef>
                <a:spcAft>
                  <a:spcPts val="0"/>
                </a:spcAft>
                <a:buSzPts val="2000"/>
                <a:buFont typeface="Roboto"/>
                <a:buChar char="-"/>
              </a:pPr>
              <a:r>
                <a:rPr lang="en-US" sz="2000">
                  <a:latin typeface="Roboto"/>
                  <a:ea typeface="Roboto"/>
                  <a:cs typeface="Roboto"/>
                  <a:sym typeface="Roboto"/>
                </a:rPr>
                <a:t>Decide Algorithm</a:t>
              </a:r>
              <a:endParaRPr sz="2000">
                <a:latin typeface="Roboto"/>
                <a:ea typeface="Roboto"/>
                <a:cs typeface="Roboto"/>
                <a:sym typeface="Roboto"/>
              </a:endParaRPr>
            </a:p>
            <a:p>
              <a:pPr indent="-241300" lvl="0" marL="114300" rtl="0" algn="l">
                <a:lnSpc>
                  <a:spcPct val="115000"/>
                </a:lnSpc>
                <a:spcBef>
                  <a:spcPts val="0"/>
                </a:spcBef>
                <a:spcAft>
                  <a:spcPts val="0"/>
                </a:spcAft>
                <a:buSzPts val="2000"/>
                <a:buFont typeface="Roboto"/>
                <a:buChar char="-"/>
              </a:pPr>
              <a:r>
                <a:rPr lang="en-US" sz="2000">
                  <a:latin typeface="Roboto"/>
                  <a:ea typeface="Roboto"/>
                  <a:cs typeface="Roboto"/>
                  <a:sym typeface="Roboto"/>
                </a:rPr>
                <a:t>Choose Training Strategy</a:t>
              </a:r>
              <a:endParaRPr sz="2000">
                <a:latin typeface="Roboto"/>
                <a:ea typeface="Roboto"/>
                <a:cs typeface="Roboto"/>
                <a:sym typeface="Roboto"/>
              </a:endParaRPr>
            </a:p>
            <a:p>
              <a:pPr indent="-241300" lvl="0" marL="114300" rtl="0" algn="l">
                <a:lnSpc>
                  <a:spcPct val="115000"/>
                </a:lnSpc>
                <a:spcBef>
                  <a:spcPts val="0"/>
                </a:spcBef>
                <a:spcAft>
                  <a:spcPts val="0"/>
                </a:spcAft>
                <a:buSzPts val="2000"/>
                <a:buFont typeface="Roboto"/>
                <a:buChar char="-"/>
              </a:pPr>
              <a:r>
                <a:rPr b="1" lang="en-US" sz="2000" u="sng">
                  <a:latin typeface="Roboto"/>
                  <a:ea typeface="Roboto"/>
                  <a:cs typeface="Roboto"/>
                  <a:sym typeface="Roboto"/>
                </a:rPr>
                <a:t>Tune Hyperparameters</a:t>
              </a:r>
              <a:endParaRPr b="1" sz="2000" u="sng">
                <a:latin typeface="Roboto"/>
                <a:ea typeface="Roboto"/>
                <a:cs typeface="Roboto"/>
                <a:sym typeface="Robot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17"/>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Objective Function</a:t>
            </a:r>
            <a:endParaRPr b="1">
              <a:latin typeface="Roboto"/>
              <a:ea typeface="Roboto"/>
              <a:cs typeface="Roboto"/>
              <a:sym typeface="Roboto"/>
            </a:endParaRPr>
          </a:p>
        </p:txBody>
      </p:sp>
      <p:sp>
        <p:nvSpPr>
          <p:cNvPr id="117" name="Google Shape;117;p17"/>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latin typeface="Roboto"/>
              <a:ea typeface="Roboto"/>
              <a:cs typeface="Roboto"/>
              <a:sym typeface="Roboto"/>
            </a:endParaRPr>
          </a:p>
          <a:p>
            <a:pPr indent="0" lvl="0" marL="0" rtl="0" algn="l">
              <a:spcBef>
                <a:spcPts val="1000"/>
              </a:spcBef>
              <a:spcAft>
                <a:spcPts val="0"/>
              </a:spcAft>
              <a:buNone/>
            </a:pPr>
            <a:r>
              <a:t/>
            </a:r>
            <a:endParaRPr>
              <a:latin typeface="Roboto"/>
              <a:ea typeface="Roboto"/>
              <a:cs typeface="Roboto"/>
              <a:sym typeface="Roboto"/>
            </a:endParaRPr>
          </a:p>
          <a:p>
            <a:pPr indent="0" lvl="0" marL="0" rtl="0" algn="l">
              <a:spcBef>
                <a:spcPts val="1000"/>
              </a:spcBef>
              <a:spcAft>
                <a:spcPts val="0"/>
              </a:spcAft>
              <a:buNone/>
            </a:pPr>
            <a:r>
              <a:t/>
            </a:r>
            <a:endParaRPr>
              <a:latin typeface="Roboto"/>
              <a:ea typeface="Roboto"/>
              <a:cs typeface="Roboto"/>
              <a:sym typeface="Roboto"/>
            </a:endParaRPr>
          </a:p>
          <a:p>
            <a:pPr indent="0" lvl="0" marL="0" rtl="0" algn="l">
              <a:spcBef>
                <a:spcPts val="1000"/>
              </a:spcBef>
              <a:spcAft>
                <a:spcPts val="0"/>
              </a:spcAft>
              <a:buNone/>
            </a:pPr>
            <a:r>
              <a:t/>
            </a:r>
            <a:endParaRPr>
              <a:latin typeface="Roboto"/>
              <a:ea typeface="Roboto"/>
              <a:cs typeface="Roboto"/>
              <a:sym typeface="Roboto"/>
            </a:endParaRPr>
          </a:p>
          <a:p>
            <a:pPr indent="0" lvl="0" marL="0" rtl="0" algn="l">
              <a:spcBef>
                <a:spcPts val="1000"/>
              </a:spcBef>
              <a:spcAft>
                <a:spcPts val="0"/>
              </a:spcAft>
              <a:buNone/>
            </a:pPr>
            <a:r>
              <a:t/>
            </a:r>
            <a:endParaRPr>
              <a:latin typeface="Roboto"/>
              <a:ea typeface="Roboto"/>
              <a:cs typeface="Roboto"/>
              <a:sym typeface="Roboto"/>
            </a:endParaRPr>
          </a:p>
          <a:p>
            <a:pPr indent="0" lvl="0" marL="0" rtl="0" algn="l">
              <a:spcBef>
                <a:spcPts val="1000"/>
              </a:spcBef>
              <a:spcAft>
                <a:spcPts val="0"/>
              </a:spcAft>
              <a:buNone/>
            </a:pPr>
            <a:r>
              <a:t/>
            </a:r>
            <a:endParaRPr sz="1000">
              <a:latin typeface="Roboto"/>
              <a:ea typeface="Roboto"/>
              <a:cs typeface="Roboto"/>
              <a:sym typeface="Roboto"/>
            </a:endParaRPr>
          </a:p>
          <a:p>
            <a:pPr indent="0" lvl="0" marL="0" rtl="0" algn="l">
              <a:spcBef>
                <a:spcPts val="1000"/>
              </a:spcBef>
              <a:spcAft>
                <a:spcPts val="0"/>
              </a:spcAft>
              <a:buNone/>
            </a:pPr>
            <a:r>
              <a:rPr lang="en-US" sz="2000">
                <a:latin typeface="Roboto"/>
                <a:ea typeface="Roboto"/>
                <a:cs typeface="Roboto"/>
                <a:sym typeface="Roboto"/>
              </a:rPr>
              <a:t>Objective function is function of Data and Hyperparameter (we are maximising/minimizing a metric)</a:t>
            </a:r>
            <a:endParaRPr i="1" sz="2000">
              <a:latin typeface="Roboto"/>
              <a:ea typeface="Roboto"/>
              <a:cs typeface="Roboto"/>
              <a:sym typeface="Roboto"/>
            </a:endParaRPr>
          </a:p>
          <a:p>
            <a:pPr indent="0" lvl="0" marL="0" rtl="0" algn="ctr">
              <a:spcBef>
                <a:spcPts val="1000"/>
              </a:spcBef>
              <a:spcAft>
                <a:spcPts val="0"/>
              </a:spcAft>
              <a:buNone/>
            </a:pPr>
            <a:r>
              <a:rPr i="1" lang="en-US" sz="2000">
                <a:latin typeface="Roboto"/>
                <a:ea typeface="Roboto"/>
                <a:cs typeface="Roboto"/>
                <a:sym typeface="Roboto"/>
              </a:rPr>
              <a:t>Objective Function = </a:t>
            </a:r>
            <a:r>
              <a:rPr lang="en-US" sz="2000">
                <a:latin typeface="Roboto"/>
                <a:ea typeface="Roboto"/>
                <a:cs typeface="Roboto"/>
                <a:sym typeface="Roboto"/>
              </a:rPr>
              <a:t>𝒇</a:t>
            </a:r>
            <a:r>
              <a:rPr i="1" lang="en-US" sz="2000">
                <a:latin typeface="Roboto"/>
                <a:ea typeface="Roboto"/>
                <a:cs typeface="Roboto"/>
                <a:sym typeface="Roboto"/>
              </a:rPr>
              <a:t>(hyperparameter, data)</a:t>
            </a:r>
            <a:endParaRPr i="1" sz="2000">
              <a:latin typeface="Roboto"/>
              <a:ea typeface="Roboto"/>
              <a:cs typeface="Roboto"/>
              <a:sym typeface="Roboto"/>
            </a:endParaRPr>
          </a:p>
          <a:p>
            <a:pPr indent="0" lvl="0" marL="0" rtl="0" algn="ctr">
              <a:spcBef>
                <a:spcPts val="1000"/>
              </a:spcBef>
              <a:spcAft>
                <a:spcPts val="0"/>
              </a:spcAft>
              <a:buNone/>
            </a:pPr>
            <a:r>
              <a:t/>
            </a:r>
            <a:endParaRPr i="1" sz="2000">
              <a:latin typeface="Roboto"/>
              <a:ea typeface="Roboto"/>
              <a:cs typeface="Roboto"/>
              <a:sym typeface="Roboto"/>
            </a:endParaRPr>
          </a:p>
          <a:p>
            <a:pPr indent="0" lvl="0" marL="0" rtl="0" algn="l">
              <a:spcBef>
                <a:spcPts val="1000"/>
              </a:spcBef>
              <a:spcAft>
                <a:spcPts val="0"/>
              </a:spcAft>
              <a:buNone/>
            </a:pPr>
            <a:r>
              <a:rPr lang="en-US" sz="2000">
                <a:latin typeface="Roboto"/>
                <a:ea typeface="Roboto"/>
                <a:cs typeface="Roboto"/>
                <a:sym typeface="Roboto"/>
              </a:rPr>
              <a:t>Since data is constant here (post deciding features and training strategy)</a:t>
            </a:r>
            <a:endParaRPr sz="2000">
              <a:latin typeface="Roboto"/>
              <a:ea typeface="Roboto"/>
              <a:cs typeface="Roboto"/>
              <a:sym typeface="Roboto"/>
            </a:endParaRPr>
          </a:p>
          <a:p>
            <a:pPr indent="0" lvl="0" marL="0" rtl="0" algn="ctr">
              <a:spcBef>
                <a:spcPts val="1000"/>
              </a:spcBef>
              <a:spcAft>
                <a:spcPts val="0"/>
              </a:spcAft>
              <a:buNone/>
            </a:pPr>
            <a:r>
              <a:rPr i="1" lang="en-US" sz="2000">
                <a:latin typeface="Roboto"/>
                <a:ea typeface="Roboto"/>
                <a:cs typeface="Roboto"/>
                <a:sym typeface="Roboto"/>
              </a:rPr>
              <a:t>Objective Function = </a:t>
            </a:r>
            <a:r>
              <a:rPr lang="en-US" sz="2000">
                <a:latin typeface="Roboto"/>
                <a:ea typeface="Roboto"/>
                <a:cs typeface="Roboto"/>
                <a:sym typeface="Roboto"/>
              </a:rPr>
              <a:t>𝒇</a:t>
            </a:r>
            <a:r>
              <a:rPr i="1" lang="en-US" sz="2000">
                <a:latin typeface="Roboto"/>
                <a:ea typeface="Roboto"/>
                <a:cs typeface="Roboto"/>
                <a:sym typeface="Roboto"/>
              </a:rPr>
              <a:t>(hyperparameter)</a:t>
            </a:r>
            <a:r>
              <a:rPr lang="en-US" sz="2000">
                <a:latin typeface="Roboto"/>
                <a:ea typeface="Roboto"/>
                <a:cs typeface="Roboto"/>
                <a:sym typeface="Roboto"/>
              </a:rPr>
              <a:t> given data</a:t>
            </a:r>
            <a:endParaRPr sz="2000">
              <a:latin typeface="Roboto"/>
              <a:ea typeface="Roboto"/>
              <a:cs typeface="Roboto"/>
              <a:sym typeface="Roboto"/>
            </a:endParaRPr>
          </a:p>
          <a:p>
            <a:pPr indent="0" lvl="0" marL="0" rtl="0" algn="l">
              <a:spcBef>
                <a:spcPts val="1000"/>
              </a:spcBef>
              <a:spcAft>
                <a:spcPts val="0"/>
              </a:spcAft>
              <a:buNone/>
            </a:pPr>
            <a:r>
              <a:rPr lang="en-US" sz="2000">
                <a:latin typeface="Roboto"/>
                <a:ea typeface="Roboto"/>
                <a:cs typeface="Roboto"/>
                <a:sym typeface="Roboto"/>
              </a:rPr>
              <a:t>So Problem we are addressing is - Find optimum hyperparameter from the model</a:t>
            </a:r>
            <a:endParaRPr sz="2000">
              <a:latin typeface="Roboto"/>
              <a:ea typeface="Roboto"/>
              <a:cs typeface="Roboto"/>
              <a:sym typeface="Roboto"/>
            </a:endParaRPr>
          </a:p>
        </p:txBody>
      </p:sp>
      <p:grpSp>
        <p:nvGrpSpPr>
          <p:cNvPr id="118" name="Google Shape;118;p17"/>
          <p:cNvGrpSpPr/>
          <p:nvPr/>
        </p:nvGrpSpPr>
        <p:grpSpPr>
          <a:xfrm>
            <a:off x="4098348" y="1542100"/>
            <a:ext cx="2592735" cy="2092748"/>
            <a:chOff x="3071457" y="2013875"/>
            <a:chExt cx="1944600" cy="1569600"/>
          </a:xfrm>
        </p:grpSpPr>
        <p:sp>
          <p:nvSpPr>
            <p:cNvPr id="119" name="Google Shape;119;p17"/>
            <p:cNvSpPr/>
            <p:nvPr/>
          </p:nvSpPr>
          <p:spPr>
            <a:xfrm flipH="1" rot="10800000">
              <a:off x="3071457" y="2013875"/>
              <a:ext cx="1944600" cy="1569600"/>
            </a:xfrm>
            <a:prstGeom prst="round2DiagRect">
              <a:avLst>
                <a:gd fmla="val 0" name="adj1"/>
                <a:gd fmla="val 17764" name="adj2"/>
              </a:avLst>
            </a:prstGeom>
            <a:solidFill>
              <a:srgbClr val="674EA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 name="Google Shape;120;p17"/>
            <p:cNvSpPr txBox="1"/>
            <p:nvPr/>
          </p:nvSpPr>
          <p:spPr>
            <a:xfrm>
              <a:off x="3384110" y="2623922"/>
              <a:ext cx="1451700" cy="459900"/>
            </a:xfrm>
            <a:prstGeom prst="rect">
              <a:avLst/>
            </a:prstGeom>
            <a:solidFill>
              <a:srgbClr val="674EA7"/>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1800">
                  <a:solidFill>
                    <a:srgbClr val="FFFFFF"/>
                  </a:solidFill>
                  <a:latin typeface="Roboto"/>
                  <a:ea typeface="Roboto"/>
                  <a:cs typeface="Roboto"/>
                  <a:sym typeface="Roboto"/>
                </a:rPr>
                <a:t>Hyperparameter</a:t>
              </a:r>
              <a:endParaRPr b="1" sz="1800">
                <a:solidFill>
                  <a:srgbClr val="FFFFFF"/>
                </a:solidFill>
                <a:latin typeface="Roboto"/>
                <a:ea typeface="Roboto"/>
                <a:cs typeface="Roboto"/>
                <a:sym typeface="Roboto"/>
              </a:endParaRPr>
            </a:p>
          </p:txBody>
        </p:sp>
      </p:grpSp>
      <p:grpSp>
        <p:nvGrpSpPr>
          <p:cNvPr id="121" name="Google Shape;121;p17"/>
          <p:cNvGrpSpPr/>
          <p:nvPr/>
        </p:nvGrpSpPr>
        <p:grpSpPr>
          <a:xfrm>
            <a:off x="1508796" y="1542100"/>
            <a:ext cx="2592735" cy="2092748"/>
            <a:chOff x="1126863" y="2013875"/>
            <a:chExt cx="1944600" cy="1569600"/>
          </a:xfrm>
        </p:grpSpPr>
        <p:sp>
          <p:nvSpPr>
            <p:cNvPr id="122" name="Google Shape;122;p17"/>
            <p:cNvSpPr/>
            <p:nvPr/>
          </p:nvSpPr>
          <p:spPr>
            <a:xfrm>
              <a:off x="1126863" y="2013875"/>
              <a:ext cx="1944600" cy="1569600"/>
            </a:xfrm>
            <a:prstGeom prst="round2DiagRect">
              <a:avLst>
                <a:gd fmla="val 0" name="adj1"/>
                <a:gd fmla="val 17764" name="adj2"/>
              </a:avLst>
            </a:prstGeom>
            <a:solidFill>
              <a:srgbClr val="674EA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 name="Google Shape;123;p17"/>
            <p:cNvSpPr txBox="1"/>
            <p:nvPr/>
          </p:nvSpPr>
          <p:spPr>
            <a:xfrm>
              <a:off x="1373312" y="2601506"/>
              <a:ext cx="1451700" cy="459900"/>
            </a:xfrm>
            <a:prstGeom prst="rect">
              <a:avLst/>
            </a:prstGeom>
            <a:solidFill>
              <a:srgbClr val="674EA7"/>
            </a:solid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grpSp>
      <p:grpSp>
        <p:nvGrpSpPr>
          <p:cNvPr id="124" name="Google Shape;124;p17"/>
          <p:cNvGrpSpPr/>
          <p:nvPr/>
        </p:nvGrpSpPr>
        <p:grpSpPr>
          <a:xfrm>
            <a:off x="6687749" y="1542100"/>
            <a:ext cx="4001500" cy="2092748"/>
            <a:chOff x="5015938" y="2013875"/>
            <a:chExt cx="3001200" cy="1569600"/>
          </a:xfrm>
        </p:grpSpPr>
        <p:sp>
          <p:nvSpPr>
            <p:cNvPr id="125" name="Google Shape;125;p17"/>
            <p:cNvSpPr/>
            <p:nvPr/>
          </p:nvSpPr>
          <p:spPr>
            <a:xfrm>
              <a:off x="5015938" y="2013875"/>
              <a:ext cx="3001200" cy="1569600"/>
            </a:xfrm>
            <a:prstGeom prst="round2DiagRect">
              <a:avLst>
                <a:gd fmla="val 0" name="adj1"/>
                <a:gd fmla="val 17764" name="adj2"/>
              </a:avLst>
            </a:prstGeom>
            <a:solidFill>
              <a:srgbClr val="20124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126" name="Google Shape;126;p17"/>
            <p:cNvSpPr txBox="1"/>
            <p:nvPr/>
          </p:nvSpPr>
          <p:spPr>
            <a:xfrm>
              <a:off x="5307987" y="2397268"/>
              <a:ext cx="2417100" cy="459900"/>
            </a:xfrm>
            <a:prstGeom prst="rect">
              <a:avLst/>
            </a:prstGeom>
            <a:solidFill>
              <a:srgbClr val="20124D"/>
            </a:solid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3000">
                  <a:solidFill>
                    <a:srgbClr val="FFFFFF"/>
                  </a:solidFill>
                  <a:latin typeface="Roboto"/>
                  <a:ea typeface="Roboto"/>
                  <a:cs typeface="Roboto"/>
                  <a:sym typeface="Roboto"/>
                </a:rPr>
                <a:t>Objective Function</a:t>
              </a:r>
              <a:endParaRPr sz="3000">
                <a:solidFill>
                  <a:srgbClr val="FFFFFF"/>
                </a:solidFill>
                <a:latin typeface="Roboto"/>
                <a:ea typeface="Roboto"/>
                <a:cs typeface="Roboto"/>
                <a:sym typeface="Roboto"/>
              </a:endParaRPr>
            </a:p>
          </p:txBody>
        </p:sp>
      </p:grpSp>
      <p:grpSp>
        <p:nvGrpSpPr>
          <p:cNvPr id="127" name="Google Shape;127;p17"/>
          <p:cNvGrpSpPr/>
          <p:nvPr/>
        </p:nvGrpSpPr>
        <p:grpSpPr>
          <a:xfrm>
            <a:off x="6513817" y="2458605"/>
            <a:ext cx="348750" cy="347162"/>
            <a:chOff x="4858109" y="2631368"/>
            <a:chExt cx="316442" cy="315000"/>
          </a:xfrm>
        </p:grpSpPr>
        <p:sp>
          <p:nvSpPr>
            <p:cNvPr id="128" name="Google Shape;128;p17"/>
            <p:cNvSpPr/>
            <p:nvPr/>
          </p:nvSpPr>
          <p:spPr>
            <a:xfrm>
              <a:off x="4859551" y="2631368"/>
              <a:ext cx="315000" cy="315000"/>
            </a:xfrm>
            <a:prstGeom prst="ellipse">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 name="Google Shape;129;p17"/>
            <p:cNvSpPr/>
            <p:nvPr/>
          </p:nvSpPr>
          <p:spPr>
            <a:xfrm>
              <a:off x="4858109" y="2739300"/>
              <a:ext cx="239100" cy="99000"/>
            </a:xfrm>
            <a:prstGeom prst="rightArrow">
              <a:avLst>
                <a:gd fmla="val 32020" name="adj1"/>
                <a:gd fmla="val 66970" name="adj2"/>
              </a:avLst>
            </a:prstGeom>
            <a:solidFill>
              <a:srgbClr val="8E7CC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br>
                <a:rPr lang="en-US" sz="1900"/>
              </a:br>
              <a:endParaRPr sz="1900"/>
            </a:p>
          </p:txBody>
        </p:sp>
      </p:grpSp>
      <p:grpSp>
        <p:nvGrpSpPr>
          <p:cNvPr id="130" name="Google Shape;130;p17"/>
          <p:cNvGrpSpPr/>
          <p:nvPr/>
        </p:nvGrpSpPr>
        <p:grpSpPr>
          <a:xfrm>
            <a:off x="3931037" y="2458694"/>
            <a:ext cx="347155" cy="347155"/>
            <a:chOff x="3157188" y="909150"/>
            <a:chExt cx="470400" cy="470400"/>
          </a:xfrm>
        </p:grpSpPr>
        <p:sp>
          <p:nvSpPr>
            <p:cNvPr id="131" name="Google Shape;131;p17"/>
            <p:cNvSpPr/>
            <p:nvPr/>
          </p:nvSpPr>
          <p:spPr>
            <a:xfrm>
              <a:off x="3157188" y="909150"/>
              <a:ext cx="470400" cy="470400"/>
            </a:xfrm>
            <a:prstGeom prst="ellipse">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 name="Google Shape;132;p17"/>
            <p:cNvSpPr/>
            <p:nvPr/>
          </p:nvSpPr>
          <p:spPr>
            <a:xfrm>
              <a:off x="3243138" y="995100"/>
              <a:ext cx="298500" cy="298500"/>
            </a:xfrm>
            <a:prstGeom prst="mathPlus">
              <a:avLst>
                <a:gd fmla="val 9900" name="adj1"/>
              </a:avLst>
            </a:prstGeom>
            <a:solidFill>
              <a:srgbClr val="8E7CC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18"/>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Objective Function</a:t>
            </a:r>
            <a:endParaRPr b="1">
              <a:latin typeface="Roboto"/>
              <a:ea typeface="Roboto"/>
              <a:cs typeface="Roboto"/>
              <a:sym typeface="Roboto"/>
            </a:endParaRPr>
          </a:p>
        </p:txBody>
      </p:sp>
      <p:sp>
        <p:nvSpPr>
          <p:cNvPr id="138" name="Google Shape;138;p18"/>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0" lvl="0" marL="0" marR="0" rtl="0" algn="l">
              <a:lnSpc>
                <a:spcPct val="90000"/>
              </a:lnSpc>
              <a:spcBef>
                <a:spcPts val="1000"/>
              </a:spcBef>
              <a:spcAft>
                <a:spcPts val="0"/>
              </a:spcAft>
              <a:buNone/>
            </a:pPr>
            <a:r>
              <a:rPr lang="en-US" sz="2000">
                <a:latin typeface="Roboto"/>
                <a:ea typeface="Roboto"/>
                <a:cs typeface="Roboto"/>
                <a:sym typeface="Roboto"/>
              </a:rPr>
              <a:t>Objective Function is function of hyperparameter</a:t>
            </a:r>
            <a:endParaRPr sz="2000">
              <a:latin typeface="Roboto"/>
              <a:ea typeface="Roboto"/>
              <a:cs typeface="Roboto"/>
              <a:sym typeface="Roboto"/>
            </a:endParaRPr>
          </a:p>
          <a:p>
            <a:pPr indent="0" lvl="0" marL="0" marR="0" rtl="0" algn="l">
              <a:lnSpc>
                <a:spcPct val="90000"/>
              </a:lnSpc>
              <a:spcBef>
                <a:spcPts val="1000"/>
              </a:spcBef>
              <a:spcAft>
                <a:spcPts val="0"/>
              </a:spcAft>
              <a:buNone/>
            </a:pPr>
            <a:r>
              <a:rPr b="1" lang="en-US" sz="2000">
                <a:latin typeface="Roboto"/>
                <a:ea typeface="Roboto"/>
                <a:cs typeface="Roboto"/>
                <a:sym typeface="Roboto"/>
              </a:rPr>
              <a:t>Goal</a:t>
            </a:r>
            <a:r>
              <a:rPr lang="en-US" sz="2000">
                <a:latin typeface="Roboto"/>
                <a:ea typeface="Roboto"/>
                <a:cs typeface="Roboto"/>
                <a:sym typeface="Roboto"/>
              </a:rPr>
              <a:t> - Optimize hyperparameter to search maxima / minima of objective function </a:t>
            </a:r>
            <a:r>
              <a:rPr lang="en-US" sz="2000">
                <a:latin typeface="Roboto"/>
                <a:ea typeface="Roboto"/>
                <a:cs typeface="Roboto"/>
                <a:sym typeface="Roboto"/>
              </a:rPr>
              <a:t>with less number of iteration</a:t>
            </a:r>
            <a:r>
              <a:rPr lang="en-US" sz="2000">
                <a:latin typeface="Roboto"/>
                <a:ea typeface="Roboto"/>
                <a:cs typeface="Roboto"/>
                <a:sym typeface="Roboto"/>
              </a:rPr>
              <a:t>s to tune hyperparameter</a:t>
            </a:r>
            <a:endParaRPr sz="2000">
              <a:latin typeface="Roboto"/>
              <a:ea typeface="Roboto"/>
              <a:cs typeface="Roboto"/>
              <a:sym typeface="Roboto"/>
            </a:endParaRPr>
          </a:p>
          <a:p>
            <a:pPr indent="0" lvl="0" marL="0" marR="0" rtl="0" algn="l">
              <a:lnSpc>
                <a:spcPct val="90000"/>
              </a:lnSpc>
              <a:spcBef>
                <a:spcPts val="1000"/>
              </a:spcBef>
              <a:spcAft>
                <a:spcPts val="0"/>
              </a:spcAft>
              <a:buNone/>
            </a:pPr>
            <a:r>
              <a:t/>
            </a:r>
            <a:endParaRPr sz="2000">
              <a:latin typeface="Roboto"/>
              <a:ea typeface="Roboto"/>
              <a:cs typeface="Roboto"/>
              <a:sym typeface="Roboto"/>
            </a:endParaRPr>
          </a:p>
          <a:p>
            <a:pPr indent="0" lvl="0" marL="0" marR="0" rtl="0" algn="l">
              <a:lnSpc>
                <a:spcPct val="90000"/>
              </a:lnSpc>
              <a:spcBef>
                <a:spcPts val="1000"/>
              </a:spcBef>
              <a:spcAft>
                <a:spcPts val="0"/>
              </a:spcAft>
              <a:buNone/>
            </a:pPr>
            <a:r>
              <a:rPr lang="en-US" sz="2000">
                <a:latin typeface="Roboto"/>
                <a:ea typeface="Roboto"/>
                <a:cs typeface="Roboto"/>
                <a:sym typeface="Roboto"/>
              </a:rPr>
              <a:t>Since we don’t know how function looks like (black box function), we approximate function by surrogate function</a:t>
            </a:r>
            <a:endParaRPr sz="2000">
              <a:latin typeface="Roboto"/>
              <a:ea typeface="Roboto"/>
              <a:cs typeface="Roboto"/>
              <a:sym typeface="Roboto"/>
            </a:endParaRPr>
          </a:p>
          <a:p>
            <a:pPr indent="0" lvl="0" marL="0" marR="0" rtl="0" algn="l">
              <a:lnSpc>
                <a:spcPct val="90000"/>
              </a:lnSpc>
              <a:spcBef>
                <a:spcPts val="1000"/>
              </a:spcBef>
              <a:spcAft>
                <a:spcPts val="0"/>
              </a:spcAft>
              <a:buNone/>
            </a:pPr>
            <a:r>
              <a:t/>
            </a:r>
            <a:endParaRPr sz="1000">
              <a:latin typeface="Roboto"/>
              <a:ea typeface="Roboto"/>
              <a:cs typeface="Roboto"/>
              <a:sym typeface="Roboto"/>
            </a:endParaRPr>
          </a:p>
          <a:p>
            <a:pPr indent="0" lvl="0" marL="0" marR="0" rtl="0" algn="ctr">
              <a:lnSpc>
                <a:spcPct val="90000"/>
              </a:lnSpc>
              <a:spcBef>
                <a:spcPts val="1000"/>
              </a:spcBef>
              <a:spcAft>
                <a:spcPts val="0"/>
              </a:spcAft>
              <a:buNone/>
            </a:pPr>
            <a:r>
              <a:rPr i="1" lang="en-US" sz="2400">
                <a:solidFill>
                  <a:srgbClr val="3F3F3F"/>
                </a:solidFill>
                <a:highlight>
                  <a:srgbClr val="F7F7F7"/>
                </a:highlight>
                <a:latin typeface="Times New Roman"/>
                <a:ea typeface="Times New Roman"/>
                <a:cs typeface="Times New Roman"/>
                <a:sym typeface="Times New Roman"/>
              </a:rPr>
              <a:t>f̂ ≈ f</a:t>
            </a:r>
            <a:endParaRPr i="1" sz="2400">
              <a:solidFill>
                <a:srgbClr val="3F3F3F"/>
              </a:solidFill>
              <a:highlight>
                <a:srgbClr val="F7F7F7"/>
              </a:highlight>
              <a:latin typeface="Times New Roman"/>
              <a:ea typeface="Times New Roman"/>
              <a:cs typeface="Times New Roman"/>
              <a:sym typeface="Times New Roman"/>
            </a:endParaRPr>
          </a:p>
          <a:p>
            <a:pPr indent="0" lvl="0" marL="0" marR="0" rtl="0" algn="l">
              <a:lnSpc>
                <a:spcPct val="90000"/>
              </a:lnSpc>
              <a:spcBef>
                <a:spcPts val="1000"/>
              </a:spcBef>
              <a:spcAft>
                <a:spcPts val="0"/>
              </a:spcAft>
              <a:buNone/>
            </a:pPr>
            <a:r>
              <a:t/>
            </a:r>
            <a:endParaRPr sz="1000">
              <a:latin typeface="Roboto"/>
              <a:ea typeface="Roboto"/>
              <a:cs typeface="Roboto"/>
              <a:sym typeface="Roboto"/>
            </a:endParaRPr>
          </a:p>
          <a:p>
            <a:pPr indent="0" lvl="0" marL="0" marR="0" rtl="0" algn="l">
              <a:lnSpc>
                <a:spcPct val="90000"/>
              </a:lnSpc>
              <a:spcBef>
                <a:spcPts val="1000"/>
              </a:spcBef>
              <a:spcAft>
                <a:spcPts val="0"/>
              </a:spcAft>
              <a:buNone/>
            </a:pPr>
            <a:r>
              <a:rPr lang="en-US" sz="2000">
                <a:latin typeface="Roboto"/>
                <a:ea typeface="Roboto"/>
                <a:cs typeface="Roboto"/>
                <a:sym typeface="Roboto"/>
              </a:rPr>
              <a:t>And we choose Surrogate function which is cheap to evaluate</a:t>
            </a:r>
            <a:endParaRPr sz="20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19"/>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Hyperparameter Tuning</a:t>
            </a:r>
            <a:endParaRPr b="1">
              <a:latin typeface="Roboto"/>
              <a:ea typeface="Roboto"/>
              <a:cs typeface="Roboto"/>
              <a:sym typeface="Roboto"/>
            </a:endParaRPr>
          </a:p>
        </p:txBody>
      </p:sp>
      <p:sp>
        <p:nvSpPr>
          <p:cNvPr id="144" name="Google Shape;144;p19"/>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2000">
                <a:latin typeface="Roboto"/>
                <a:ea typeface="Roboto"/>
                <a:cs typeface="Roboto"/>
                <a:sym typeface="Roboto"/>
              </a:rPr>
              <a:t>find hyperparameter to get max/min of objective function 𝒇</a:t>
            </a:r>
            <a:r>
              <a:rPr i="1" lang="en-US" sz="2000">
                <a:latin typeface="Roboto"/>
                <a:ea typeface="Roboto"/>
                <a:cs typeface="Roboto"/>
                <a:sym typeface="Roboto"/>
              </a:rPr>
              <a:t>(hyperparameter)</a:t>
            </a:r>
            <a:endParaRPr sz="2000">
              <a:latin typeface="Roboto"/>
              <a:ea typeface="Roboto"/>
              <a:cs typeface="Roboto"/>
              <a:sym typeface="Roboto"/>
            </a:endParaRPr>
          </a:p>
          <a:p>
            <a:pPr indent="0" lvl="0" marL="0" rtl="0" algn="l">
              <a:spcBef>
                <a:spcPts val="1000"/>
              </a:spcBef>
              <a:spcAft>
                <a:spcPts val="0"/>
              </a:spcAft>
              <a:buNone/>
            </a:pPr>
            <a:r>
              <a:rPr b="1" lang="en-US" sz="2000">
                <a:latin typeface="Roboto"/>
                <a:ea typeface="Roboto"/>
                <a:cs typeface="Roboto"/>
                <a:sym typeface="Roboto"/>
              </a:rPr>
              <a:t>Goal</a:t>
            </a:r>
            <a:r>
              <a:rPr lang="en-US" sz="2000">
                <a:latin typeface="Roboto"/>
                <a:ea typeface="Roboto"/>
                <a:cs typeface="Roboto"/>
                <a:sym typeface="Roboto"/>
              </a:rPr>
              <a:t> - Optimize hyperparameter to search maxima/minima of objective function</a:t>
            </a:r>
            <a:endParaRPr sz="2000">
              <a:latin typeface="Roboto"/>
              <a:ea typeface="Roboto"/>
              <a:cs typeface="Roboto"/>
              <a:sym typeface="Roboto"/>
            </a:endParaRPr>
          </a:p>
          <a:p>
            <a:pPr indent="0" lvl="0" marL="0" rtl="0" algn="l">
              <a:spcBef>
                <a:spcPts val="1000"/>
              </a:spcBef>
              <a:spcAft>
                <a:spcPts val="0"/>
              </a:spcAft>
              <a:buNone/>
            </a:pPr>
            <a:r>
              <a:t/>
            </a:r>
            <a:endParaRPr sz="2000">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rPr lang="en-US" sz="2000">
                <a:latin typeface="Roboto"/>
                <a:ea typeface="Roboto"/>
                <a:cs typeface="Roboto"/>
                <a:sym typeface="Roboto"/>
              </a:rPr>
              <a:t>Since we don’t know how function looks like we will call it black box function</a:t>
            </a:r>
            <a:endParaRPr sz="2000">
              <a:latin typeface="Roboto"/>
              <a:ea typeface="Roboto"/>
              <a:cs typeface="Roboto"/>
              <a:sym typeface="Roboto"/>
            </a:endParaRPr>
          </a:p>
          <a:p>
            <a:pPr indent="0" lvl="0" marL="0" rtl="0" algn="l">
              <a:spcBef>
                <a:spcPts val="1000"/>
              </a:spcBef>
              <a:spcAft>
                <a:spcPts val="0"/>
              </a:spcAft>
              <a:buNone/>
            </a:pPr>
            <a:r>
              <a:t/>
            </a:r>
            <a:endParaRPr sz="2000">
              <a:latin typeface="Roboto"/>
              <a:ea typeface="Roboto"/>
              <a:cs typeface="Roboto"/>
              <a:sym typeface="Roboto"/>
            </a:endParaRPr>
          </a:p>
          <a:p>
            <a:pPr indent="0" lvl="0" marL="0" rtl="0" algn="l">
              <a:spcBef>
                <a:spcPts val="1000"/>
              </a:spcBef>
              <a:spcAft>
                <a:spcPts val="0"/>
              </a:spcAft>
              <a:buNone/>
            </a:pPr>
            <a:r>
              <a:rPr lang="en-US" sz="2000">
                <a:latin typeface="Roboto"/>
                <a:ea typeface="Roboto"/>
                <a:cs typeface="Roboto"/>
                <a:sym typeface="Roboto"/>
              </a:rPr>
              <a:t>How we can find hyperparameter to maximise objective function?</a:t>
            </a:r>
            <a:endParaRPr sz="2000">
              <a:latin typeface="Roboto"/>
              <a:ea typeface="Roboto"/>
              <a:cs typeface="Roboto"/>
              <a:sym typeface="Roboto"/>
            </a:endParaRPr>
          </a:p>
          <a:p>
            <a:pPr indent="-355600" lvl="0" marL="457200" rtl="0" algn="l">
              <a:spcBef>
                <a:spcPts val="1000"/>
              </a:spcBef>
              <a:spcAft>
                <a:spcPts val="0"/>
              </a:spcAft>
              <a:buSzPts val="2000"/>
              <a:buFont typeface="Roboto"/>
              <a:buChar char="-"/>
            </a:pPr>
            <a:r>
              <a:rPr b="1" lang="en-US" sz="2000">
                <a:latin typeface="Roboto"/>
                <a:ea typeface="Roboto"/>
                <a:cs typeface="Roboto"/>
                <a:sym typeface="Roboto"/>
              </a:rPr>
              <a:t>Known Gradient </a:t>
            </a:r>
            <a:endParaRPr b="1" sz="2000">
              <a:latin typeface="Roboto"/>
              <a:ea typeface="Roboto"/>
              <a:cs typeface="Roboto"/>
              <a:sym typeface="Roboto"/>
            </a:endParaRPr>
          </a:p>
          <a:p>
            <a:pPr indent="-355600" lvl="1" marL="914400" rtl="0" algn="l">
              <a:lnSpc>
                <a:spcPct val="115000"/>
              </a:lnSpc>
              <a:spcBef>
                <a:spcPts val="0"/>
              </a:spcBef>
              <a:spcAft>
                <a:spcPts val="0"/>
              </a:spcAft>
              <a:buSzPts val="2000"/>
              <a:buFont typeface="Roboto"/>
              <a:buChar char="-"/>
            </a:pPr>
            <a:r>
              <a:rPr lang="en-US" sz="2000">
                <a:latin typeface="Roboto"/>
                <a:ea typeface="Roboto"/>
                <a:cs typeface="Roboto"/>
                <a:sym typeface="Roboto"/>
              </a:rPr>
              <a:t>Gradient Descent Method</a:t>
            </a:r>
            <a:endParaRPr sz="2000">
              <a:latin typeface="Roboto"/>
              <a:ea typeface="Roboto"/>
              <a:cs typeface="Roboto"/>
              <a:sym typeface="Roboto"/>
            </a:endParaRPr>
          </a:p>
          <a:p>
            <a:pPr indent="-355600" lvl="0" marL="457200" rtl="0" algn="l">
              <a:spcBef>
                <a:spcPts val="0"/>
              </a:spcBef>
              <a:spcAft>
                <a:spcPts val="0"/>
              </a:spcAft>
              <a:buSzPts val="2000"/>
              <a:buFont typeface="Roboto"/>
              <a:buChar char="-"/>
            </a:pPr>
            <a:r>
              <a:rPr b="1" lang="en-US" sz="2000">
                <a:latin typeface="Roboto"/>
                <a:ea typeface="Roboto"/>
                <a:cs typeface="Roboto"/>
                <a:sym typeface="Roboto"/>
              </a:rPr>
              <a:t>Unknown Gradient</a:t>
            </a:r>
            <a:endParaRPr b="1" sz="2000">
              <a:latin typeface="Roboto"/>
              <a:ea typeface="Roboto"/>
              <a:cs typeface="Roboto"/>
              <a:sym typeface="Roboto"/>
            </a:endParaRPr>
          </a:p>
          <a:p>
            <a:pPr indent="-355600" lvl="1" marL="914400" rtl="0" algn="l">
              <a:spcBef>
                <a:spcPts val="0"/>
              </a:spcBef>
              <a:spcAft>
                <a:spcPts val="0"/>
              </a:spcAft>
              <a:buSzPts val="2000"/>
              <a:buFont typeface="Roboto"/>
              <a:buChar char="-"/>
            </a:pPr>
            <a:r>
              <a:rPr lang="en-US" sz="2000">
                <a:latin typeface="Roboto"/>
                <a:ea typeface="Roboto"/>
                <a:cs typeface="Roboto"/>
                <a:sym typeface="Roboto"/>
              </a:rPr>
              <a:t>Numerically Estimate</a:t>
            </a:r>
            <a:endParaRPr sz="2000">
              <a:latin typeface="Roboto"/>
              <a:ea typeface="Roboto"/>
              <a:cs typeface="Roboto"/>
              <a:sym typeface="Roboto"/>
            </a:endParaRPr>
          </a:p>
          <a:p>
            <a:pPr indent="-355600" lvl="1" marL="914400" rtl="0" algn="l">
              <a:spcBef>
                <a:spcPts val="0"/>
              </a:spcBef>
              <a:spcAft>
                <a:spcPts val="0"/>
              </a:spcAft>
              <a:buSzPts val="2000"/>
              <a:buFont typeface="Roboto"/>
              <a:buChar char="-"/>
            </a:pPr>
            <a:r>
              <a:rPr lang="en-US" sz="2000">
                <a:latin typeface="Roboto"/>
                <a:ea typeface="Roboto"/>
                <a:cs typeface="Roboto"/>
                <a:sym typeface="Roboto"/>
              </a:rPr>
              <a:t>Grid Search or Random Search</a:t>
            </a:r>
            <a:endParaRPr sz="20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0"/>
          <p:cNvSpPr txBox="1"/>
          <p:nvPr>
            <p:ph type="title"/>
          </p:nvPr>
        </p:nvSpPr>
        <p:spPr>
          <a:xfrm>
            <a:off x="100300" y="87750"/>
            <a:ext cx="72843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Traditional Methods</a:t>
            </a:r>
            <a:endParaRPr b="1">
              <a:latin typeface="Roboto"/>
              <a:ea typeface="Roboto"/>
              <a:cs typeface="Roboto"/>
              <a:sym typeface="Roboto"/>
            </a:endParaRPr>
          </a:p>
        </p:txBody>
      </p:sp>
      <p:sp>
        <p:nvSpPr>
          <p:cNvPr id="150" name="Google Shape;150;p20"/>
          <p:cNvSpPr txBox="1"/>
          <p:nvPr>
            <p:ph idx="1" type="body"/>
          </p:nvPr>
        </p:nvSpPr>
        <p:spPr>
          <a:xfrm>
            <a:off x="100300" y="1015525"/>
            <a:ext cx="11822700" cy="5579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US">
                <a:latin typeface="Roboto"/>
                <a:ea typeface="Roboto"/>
                <a:cs typeface="Roboto"/>
                <a:sym typeface="Roboto"/>
              </a:rPr>
              <a:t>Grid Search</a:t>
            </a:r>
            <a:endParaRPr b="1">
              <a:latin typeface="Roboto"/>
              <a:ea typeface="Roboto"/>
              <a:cs typeface="Roboto"/>
              <a:sym typeface="Roboto"/>
            </a:endParaRPr>
          </a:p>
          <a:p>
            <a:pPr indent="0" lvl="0" marL="0" rtl="0" algn="l">
              <a:spcBef>
                <a:spcPts val="1000"/>
              </a:spcBef>
              <a:spcAft>
                <a:spcPts val="0"/>
              </a:spcAft>
              <a:buNone/>
            </a:pPr>
            <a:r>
              <a:rPr lang="en-US" sz="1800">
                <a:latin typeface="Roboto"/>
                <a:ea typeface="Roboto"/>
                <a:cs typeface="Roboto"/>
                <a:sym typeface="Roboto"/>
              </a:rPr>
              <a:t>Key idea is to define a set of parameter values and train the model for all possible combinations and then select the best one. This method is pretty good if you have a simple model, but if your model takes some time to train or if your hyperparameter space is too big, this approach could not be the best one, because of the time required to do it.</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b="1" sz="1000">
              <a:latin typeface="Roboto"/>
              <a:ea typeface="Roboto"/>
              <a:cs typeface="Roboto"/>
              <a:sym typeface="Roboto"/>
            </a:endParaRPr>
          </a:p>
          <a:p>
            <a:pPr indent="0" lvl="0" marL="0" marR="0" rtl="0" algn="l">
              <a:lnSpc>
                <a:spcPct val="90000"/>
              </a:lnSpc>
              <a:spcBef>
                <a:spcPts val="1000"/>
              </a:spcBef>
              <a:spcAft>
                <a:spcPts val="0"/>
              </a:spcAft>
              <a:buNone/>
            </a:pPr>
            <a:r>
              <a:rPr b="1" lang="en-US">
                <a:latin typeface="Roboto"/>
                <a:ea typeface="Roboto"/>
                <a:cs typeface="Roboto"/>
                <a:sym typeface="Roboto"/>
              </a:rPr>
              <a:t>Random</a:t>
            </a:r>
            <a:r>
              <a:rPr lang="en-US" sz="1800">
                <a:latin typeface="Roboto"/>
                <a:ea typeface="Roboto"/>
                <a:cs typeface="Roboto"/>
                <a:sym typeface="Roboto"/>
              </a:rPr>
              <a:t> </a:t>
            </a:r>
            <a:r>
              <a:rPr b="1" lang="en-US">
                <a:latin typeface="Roboto"/>
                <a:ea typeface="Roboto"/>
                <a:cs typeface="Roboto"/>
                <a:sym typeface="Roboto"/>
              </a:rPr>
              <a:t>Search</a:t>
            </a:r>
            <a:endParaRPr b="1">
              <a:latin typeface="Roboto"/>
              <a:ea typeface="Roboto"/>
              <a:cs typeface="Roboto"/>
              <a:sym typeface="Roboto"/>
            </a:endParaRPr>
          </a:p>
          <a:p>
            <a:pPr indent="0" lvl="0" marL="0" marR="0" rtl="0" algn="l">
              <a:lnSpc>
                <a:spcPct val="90000"/>
              </a:lnSpc>
              <a:spcBef>
                <a:spcPts val="1000"/>
              </a:spcBef>
              <a:spcAft>
                <a:spcPts val="0"/>
              </a:spcAft>
              <a:buNone/>
            </a:pPr>
            <a:r>
              <a:rPr lang="en-US" sz="1800">
                <a:latin typeface="Roboto"/>
                <a:ea typeface="Roboto"/>
                <a:cs typeface="Roboto"/>
                <a:sym typeface="Roboto"/>
              </a:rPr>
              <a:t>Algorithm is pretty similar, but instead of using all possible combinations, it randomly assigns a value (within a defined range) for each hyperparameter, so the required time could decrease significantly. However, it might not find the optimal set.</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l">
              <a:lnSpc>
                <a:spcPct val="90000"/>
              </a:lnSpc>
              <a:spcBef>
                <a:spcPts val="1000"/>
              </a:spcBef>
              <a:spcAft>
                <a:spcPts val="0"/>
              </a:spcAft>
              <a:buNone/>
            </a:pPr>
            <a:r>
              <a:t/>
            </a:r>
            <a:endParaRPr sz="1800">
              <a:latin typeface="Roboto"/>
              <a:ea typeface="Roboto"/>
              <a:cs typeface="Roboto"/>
              <a:sym typeface="Roboto"/>
            </a:endParaRPr>
          </a:p>
          <a:p>
            <a:pPr indent="0" lvl="0" marL="0" marR="0" rtl="0" algn="ctr">
              <a:lnSpc>
                <a:spcPct val="90000"/>
              </a:lnSpc>
              <a:spcBef>
                <a:spcPts val="1000"/>
              </a:spcBef>
              <a:spcAft>
                <a:spcPts val="0"/>
              </a:spcAft>
              <a:buNone/>
            </a:pPr>
            <a:r>
              <a:rPr b="1" lang="en-US" sz="2200">
                <a:latin typeface="Roboto"/>
                <a:ea typeface="Roboto"/>
                <a:cs typeface="Roboto"/>
                <a:sym typeface="Roboto"/>
              </a:rPr>
              <a:t>“These algorithms don’t learn from past to optimise future”</a:t>
            </a:r>
            <a:endParaRPr b="1" sz="22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1"/>
          <p:cNvSpPr txBox="1"/>
          <p:nvPr>
            <p:ph type="title"/>
          </p:nvPr>
        </p:nvSpPr>
        <p:spPr>
          <a:xfrm>
            <a:off x="100300" y="87750"/>
            <a:ext cx="8349900" cy="840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Roboto"/>
                <a:ea typeface="Roboto"/>
                <a:cs typeface="Roboto"/>
                <a:sym typeface="Roboto"/>
              </a:rPr>
              <a:t>SMBO </a:t>
            </a:r>
            <a:r>
              <a:rPr b="1" lang="en-US" sz="2800">
                <a:latin typeface="Roboto"/>
                <a:ea typeface="Roboto"/>
                <a:cs typeface="Roboto"/>
                <a:sym typeface="Roboto"/>
              </a:rPr>
              <a:t>(Sequential Model Based Optimisation)</a:t>
            </a:r>
            <a:endParaRPr b="1" sz="2800">
              <a:latin typeface="Roboto"/>
              <a:ea typeface="Roboto"/>
              <a:cs typeface="Roboto"/>
              <a:sym typeface="Roboto"/>
            </a:endParaRPr>
          </a:p>
        </p:txBody>
      </p:sp>
      <p:sp>
        <p:nvSpPr>
          <p:cNvPr id="156" name="Google Shape;156;p21"/>
          <p:cNvSpPr/>
          <p:nvPr/>
        </p:nvSpPr>
        <p:spPr>
          <a:xfrm>
            <a:off x="52300" y="1400000"/>
            <a:ext cx="1991400" cy="840300"/>
          </a:xfrm>
          <a:prstGeom prst="flowChartAlternateProcess">
            <a:avLst/>
          </a:prstGeom>
          <a:solidFill>
            <a:srgbClr val="351C75"/>
          </a:solidFill>
          <a:ln cap="flat" cmpd="sng" w="952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FFFFFF"/>
                </a:solidFill>
                <a:latin typeface="Roboto"/>
                <a:ea typeface="Roboto"/>
                <a:cs typeface="Roboto"/>
                <a:sym typeface="Roboto"/>
              </a:rPr>
              <a:t>Define Hyperparameter Domain</a:t>
            </a:r>
            <a:endParaRPr b="1" sz="1800">
              <a:solidFill>
                <a:srgbClr val="FFFFFF"/>
              </a:solidFill>
              <a:latin typeface="Roboto"/>
              <a:ea typeface="Roboto"/>
              <a:cs typeface="Roboto"/>
              <a:sym typeface="Roboto"/>
            </a:endParaRPr>
          </a:p>
        </p:txBody>
      </p:sp>
      <p:sp>
        <p:nvSpPr>
          <p:cNvPr id="157" name="Google Shape;157;p21"/>
          <p:cNvSpPr/>
          <p:nvPr/>
        </p:nvSpPr>
        <p:spPr>
          <a:xfrm>
            <a:off x="255045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Define </a:t>
            </a:r>
            <a:endParaRPr b="1" sz="1800">
              <a:solidFill>
                <a:srgbClr val="20124D"/>
              </a:solidFill>
              <a:latin typeface="Roboto"/>
              <a:ea typeface="Roboto"/>
              <a:cs typeface="Roboto"/>
              <a:sym typeface="Roboto"/>
            </a:endParaRPr>
          </a:p>
          <a:p>
            <a:pPr indent="0" lvl="0" marL="0" rtl="0" algn="ctr">
              <a:spcBef>
                <a:spcPts val="0"/>
              </a:spcBef>
              <a:spcAft>
                <a:spcPts val="0"/>
              </a:spcAft>
              <a:buNone/>
            </a:pPr>
            <a:r>
              <a:rPr b="1" lang="en-US" sz="1800">
                <a:solidFill>
                  <a:srgbClr val="20124D"/>
                </a:solidFill>
                <a:latin typeface="Roboto"/>
                <a:ea typeface="Roboto"/>
                <a:cs typeface="Roboto"/>
                <a:sym typeface="Roboto"/>
              </a:rPr>
              <a:t>Objective Function</a:t>
            </a:r>
            <a:endParaRPr b="1" sz="1800">
              <a:solidFill>
                <a:srgbClr val="20124D"/>
              </a:solidFill>
              <a:latin typeface="Roboto"/>
              <a:ea typeface="Roboto"/>
              <a:cs typeface="Roboto"/>
              <a:sym typeface="Roboto"/>
            </a:endParaRPr>
          </a:p>
        </p:txBody>
      </p:sp>
      <p:sp>
        <p:nvSpPr>
          <p:cNvPr id="158" name="Google Shape;158;p21"/>
          <p:cNvSpPr/>
          <p:nvPr/>
        </p:nvSpPr>
        <p:spPr>
          <a:xfrm>
            <a:off x="504860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Assume Surrogate Function</a:t>
            </a:r>
            <a:endParaRPr b="1" sz="1800">
              <a:solidFill>
                <a:srgbClr val="20124D"/>
              </a:solidFill>
              <a:latin typeface="Roboto"/>
              <a:ea typeface="Roboto"/>
              <a:cs typeface="Roboto"/>
              <a:sym typeface="Roboto"/>
            </a:endParaRPr>
          </a:p>
        </p:txBody>
      </p:sp>
      <p:sp>
        <p:nvSpPr>
          <p:cNvPr id="159" name="Google Shape;159;p21"/>
          <p:cNvSpPr/>
          <p:nvPr/>
        </p:nvSpPr>
        <p:spPr>
          <a:xfrm>
            <a:off x="754675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Define </a:t>
            </a:r>
            <a:endParaRPr b="1" sz="1800">
              <a:solidFill>
                <a:srgbClr val="20124D"/>
              </a:solidFill>
              <a:latin typeface="Roboto"/>
              <a:ea typeface="Roboto"/>
              <a:cs typeface="Roboto"/>
              <a:sym typeface="Roboto"/>
            </a:endParaRPr>
          </a:p>
          <a:p>
            <a:pPr indent="0" lvl="0" marL="0" rtl="0" algn="ctr">
              <a:spcBef>
                <a:spcPts val="0"/>
              </a:spcBef>
              <a:spcAft>
                <a:spcPts val="0"/>
              </a:spcAft>
              <a:buNone/>
            </a:pPr>
            <a:r>
              <a:rPr b="1" lang="en-US" sz="1800">
                <a:solidFill>
                  <a:srgbClr val="20124D"/>
                </a:solidFill>
                <a:latin typeface="Roboto"/>
                <a:ea typeface="Roboto"/>
                <a:cs typeface="Roboto"/>
                <a:sym typeface="Roboto"/>
              </a:rPr>
              <a:t>Acquisition</a:t>
            </a:r>
            <a:r>
              <a:rPr b="1" lang="en-US" sz="1800">
                <a:solidFill>
                  <a:srgbClr val="20124D"/>
                </a:solidFill>
                <a:latin typeface="Roboto"/>
                <a:ea typeface="Roboto"/>
                <a:cs typeface="Roboto"/>
                <a:sym typeface="Roboto"/>
              </a:rPr>
              <a:t> Function</a:t>
            </a:r>
            <a:endParaRPr b="1" sz="1800">
              <a:solidFill>
                <a:srgbClr val="20124D"/>
              </a:solidFill>
              <a:latin typeface="Roboto"/>
              <a:ea typeface="Roboto"/>
              <a:cs typeface="Roboto"/>
              <a:sym typeface="Roboto"/>
            </a:endParaRPr>
          </a:p>
        </p:txBody>
      </p:sp>
      <p:sp>
        <p:nvSpPr>
          <p:cNvPr id="160" name="Google Shape;160;p21"/>
          <p:cNvSpPr/>
          <p:nvPr/>
        </p:nvSpPr>
        <p:spPr>
          <a:xfrm>
            <a:off x="10044900" y="1400000"/>
            <a:ext cx="1991400" cy="840300"/>
          </a:xfrm>
          <a:prstGeom prst="flowChartAlternateProcess">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800">
                <a:solidFill>
                  <a:srgbClr val="20124D"/>
                </a:solidFill>
                <a:latin typeface="Roboto"/>
                <a:ea typeface="Roboto"/>
                <a:cs typeface="Roboto"/>
                <a:sym typeface="Roboto"/>
              </a:rPr>
              <a:t>Update Surrogate Function</a:t>
            </a:r>
            <a:endParaRPr b="1" sz="1800">
              <a:solidFill>
                <a:srgbClr val="20124D"/>
              </a:solidFill>
              <a:latin typeface="Roboto"/>
              <a:ea typeface="Roboto"/>
              <a:cs typeface="Roboto"/>
              <a:sym typeface="Roboto"/>
            </a:endParaRPr>
          </a:p>
        </p:txBody>
      </p:sp>
      <p:cxnSp>
        <p:nvCxnSpPr>
          <p:cNvPr id="161" name="Google Shape;161;p21"/>
          <p:cNvCxnSpPr>
            <a:stCxn id="156" idx="3"/>
            <a:endCxn id="157" idx="1"/>
          </p:cNvCxnSpPr>
          <p:nvPr/>
        </p:nvCxnSpPr>
        <p:spPr>
          <a:xfrm>
            <a:off x="2043700" y="1820150"/>
            <a:ext cx="506700" cy="0"/>
          </a:xfrm>
          <a:prstGeom prst="straightConnector1">
            <a:avLst/>
          </a:prstGeom>
          <a:noFill/>
          <a:ln cap="flat" cmpd="sng" w="38100">
            <a:solidFill>
              <a:srgbClr val="B4A7D6"/>
            </a:solidFill>
            <a:prstDash val="solid"/>
            <a:round/>
            <a:headEnd len="med" w="med" type="none"/>
            <a:tailEnd len="med" w="med" type="triangle"/>
          </a:ln>
        </p:spPr>
      </p:cxnSp>
      <p:cxnSp>
        <p:nvCxnSpPr>
          <p:cNvPr id="162" name="Google Shape;162;p21"/>
          <p:cNvCxnSpPr>
            <a:stCxn id="157" idx="3"/>
            <a:endCxn id="158" idx="1"/>
          </p:cNvCxnSpPr>
          <p:nvPr/>
        </p:nvCxnSpPr>
        <p:spPr>
          <a:xfrm>
            <a:off x="4541850" y="1820150"/>
            <a:ext cx="506700" cy="0"/>
          </a:xfrm>
          <a:prstGeom prst="straightConnector1">
            <a:avLst/>
          </a:prstGeom>
          <a:noFill/>
          <a:ln cap="flat" cmpd="sng" w="38100">
            <a:solidFill>
              <a:srgbClr val="B4A7D6"/>
            </a:solidFill>
            <a:prstDash val="solid"/>
            <a:round/>
            <a:headEnd len="med" w="med" type="none"/>
            <a:tailEnd len="med" w="med" type="triangle"/>
          </a:ln>
        </p:spPr>
      </p:cxnSp>
      <p:cxnSp>
        <p:nvCxnSpPr>
          <p:cNvPr id="163" name="Google Shape;163;p21"/>
          <p:cNvCxnSpPr>
            <a:stCxn id="158" idx="3"/>
            <a:endCxn id="159" idx="1"/>
          </p:cNvCxnSpPr>
          <p:nvPr/>
        </p:nvCxnSpPr>
        <p:spPr>
          <a:xfrm>
            <a:off x="7040000" y="1820150"/>
            <a:ext cx="506700" cy="0"/>
          </a:xfrm>
          <a:prstGeom prst="straightConnector1">
            <a:avLst/>
          </a:prstGeom>
          <a:noFill/>
          <a:ln cap="flat" cmpd="sng" w="38100">
            <a:solidFill>
              <a:srgbClr val="B4A7D6"/>
            </a:solidFill>
            <a:prstDash val="solid"/>
            <a:round/>
            <a:headEnd len="med" w="med" type="none"/>
            <a:tailEnd len="med" w="med" type="triangle"/>
          </a:ln>
        </p:spPr>
      </p:cxnSp>
      <p:cxnSp>
        <p:nvCxnSpPr>
          <p:cNvPr id="164" name="Google Shape;164;p21"/>
          <p:cNvCxnSpPr>
            <a:stCxn id="159" idx="3"/>
            <a:endCxn id="160" idx="1"/>
          </p:cNvCxnSpPr>
          <p:nvPr/>
        </p:nvCxnSpPr>
        <p:spPr>
          <a:xfrm>
            <a:off x="9538150" y="1820150"/>
            <a:ext cx="506700" cy="0"/>
          </a:xfrm>
          <a:prstGeom prst="straightConnector1">
            <a:avLst/>
          </a:prstGeom>
          <a:noFill/>
          <a:ln cap="flat" cmpd="sng" w="38100">
            <a:solidFill>
              <a:srgbClr val="B4A7D6"/>
            </a:solidFill>
            <a:prstDash val="solid"/>
            <a:round/>
            <a:headEnd len="med" w="med" type="none"/>
            <a:tailEnd len="med" w="med" type="triangle"/>
          </a:ln>
        </p:spPr>
      </p:cxnSp>
      <p:sp>
        <p:nvSpPr>
          <p:cNvPr id="165" name="Google Shape;165;p21"/>
          <p:cNvSpPr txBox="1"/>
          <p:nvPr/>
        </p:nvSpPr>
        <p:spPr>
          <a:xfrm>
            <a:off x="76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Like max_depth, </a:t>
            </a:r>
            <a:r>
              <a:rPr lang="en-US">
                <a:solidFill>
                  <a:schemeClr val="dk1"/>
                </a:solidFill>
                <a:latin typeface="Roboto"/>
                <a:ea typeface="Roboto"/>
                <a:cs typeface="Roboto"/>
                <a:sym typeface="Roboto"/>
              </a:rPr>
              <a:t>learning_rate</a:t>
            </a:r>
            <a:r>
              <a:rPr lang="en-US">
                <a:latin typeface="Roboto"/>
                <a:ea typeface="Roboto"/>
                <a:cs typeface="Roboto"/>
                <a:sym typeface="Roboto"/>
              </a:rPr>
              <a:t> in xgboost etc.</a:t>
            </a:r>
            <a:endParaRPr>
              <a:latin typeface="Roboto"/>
              <a:ea typeface="Roboto"/>
              <a:cs typeface="Roboto"/>
              <a:sym typeface="Roboto"/>
            </a:endParaRPr>
          </a:p>
        </p:txBody>
      </p:sp>
      <p:sp>
        <p:nvSpPr>
          <p:cNvPr id="166" name="Google Shape;166;p21"/>
          <p:cNvSpPr txBox="1"/>
          <p:nvPr/>
        </p:nvSpPr>
        <p:spPr>
          <a:xfrm>
            <a:off x="25744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Evaluation</a:t>
            </a:r>
            <a:r>
              <a:rPr lang="en-US">
                <a:latin typeface="Roboto"/>
                <a:ea typeface="Roboto"/>
                <a:cs typeface="Roboto"/>
                <a:sym typeface="Roboto"/>
              </a:rPr>
              <a:t> metric to optimise </a:t>
            </a:r>
            <a:endParaRPr>
              <a:latin typeface="Roboto"/>
              <a:ea typeface="Roboto"/>
              <a:cs typeface="Roboto"/>
              <a:sym typeface="Roboto"/>
            </a:endParaRPr>
          </a:p>
          <a:p>
            <a:pPr indent="0" lvl="0" marL="0" rtl="0" algn="ctr">
              <a:spcBef>
                <a:spcPts val="0"/>
              </a:spcBef>
              <a:spcAft>
                <a:spcPts val="0"/>
              </a:spcAft>
              <a:buNone/>
            </a:pPr>
            <a:r>
              <a:rPr lang="en-US">
                <a:latin typeface="Roboto"/>
                <a:ea typeface="Roboto"/>
                <a:cs typeface="Roboto"/>
                <a:sym typeface="Roboto"/>
              </a:rPr>
              <a:t>AUC, log-loss, RMSE etc.</a:t>
            </a:r>
            <a:endParaRPr>
              <a:latin typeface="Roboto"/>
              <a:ea typeface="Roboto"/>
              <a:cs typeface="Roboto"/>
              <a:sym typeface="Roboto"/>
            </a:endParaRPr>
          </a:p>
        </p:txBody>
      </p:sp>
      <p:sp>
        <p:nvSpPr>
          <p:cNvPr id="167" name="Google Shape;167;p21"/>
          <p:cNvSpPr txBox="1"/>
          <p:nvPr/>
        </p:nvSpPr>
        <p:spPr>
          <a:xfrm>
            <a:off x="51243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Dummy function of objective function</a:t>
            </a:r>
            <a:endParaRPr>
              <a:latin typeface="Roboto"/>
              <a:ea typeface="Roboto"/>
              <a:cs typeface="Roboto"/>
              <a:sym typeface="Roboto"/>
            </a:endParaRPr>
          </a:p>
          <a:p>
            <a:pPr indent="0" lvl="0" marL="0" rtl="0" algn="ctr">
              <a:spcBef>
                <a:spcPts val="0"/>
              </a:spcBef>
              <a:spcAft>
                <a:spcPts val="0"/>
              </a:spcAft>
              <a:buNone/>
            </a:pPr>
            <a:r>
              <a:rPr i="1" lang="en-US">
                <a:latin typeface="Calibri"/>
                <a:ea typeface="Calibri"/>
                <a:cs typeface="Calibri"/>
                <a:sym typeface="Calibri"/>
              </a:rPr>
              <a:t>f̂ ≈ f</a:t>
            </a:r>
            <a:endParaRPr i="1">
              <a:latin typeface="Calibri"/>
              <a:ea typeface="Calibri"/>
              <a:cs typeface="Calibri"/>
              <a:sym typeface="Calibri"/>
            </a:endParaRPr>
          </a:p>
        </p:txBody>
      </p:sp>
      <p:sp>
        <p:nvSpPr>
          <p:cNvPr id="168" name="Google Shape;168;p21"/>
          <p:cNvSpPr txBox="1"/>
          <p:nvPr/>
        </p:nvSpPr>
        <p:spPr>
          <a:xfrm>
            <a:off x="757075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To evaluate which hyperparameters to choose next</a:t>
            </a:r>
            <a:endParaRPr i="1">
              <a:latin typeface="Roboto"/>
              <a:ea typeface="Roboto"/>
              <a:cs typeface="Roboto"/>
              <a:sym typeface="Roboto"/>
            </a:endParaRPr>
          </a:p>
        </p:txBody>
      </p:sp>
      <p:sp>
        <p:nvSpPr>
          <p:cNvPr id="169" name="Google Shape;169;p21"/>
          <p:cNvSpPr txBox="1"/>
          <p:nvPr/>
        </p:nvSpPr>
        <p:spPr>
          <a:xfrm>
            <a:off x="10068900" y="2389175"/>
            <a:ext cx="19434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Roboto"/>
                <a:ea typeface="Roboto"/>
                <a:cs typeface="Roboto"/>
                <a:sym typeface="Roboto"/>
              </a:rPr>
              <a:t>According to history of Score and Hyperparameter Set</a:t>
            </a:r>
            <a:endParaRPr i="1">
              <a:latin typeface="Roboto"/>
              <a:ea typeface="Roboto"/>
              <a:cs typeface="Roboto"/>
              <a:sym typeface="Roboto"/>
            </a:endParaRPr>
          </a:p>
        </p:txBody>
      </p:sp>
      <p:sp>
        <p:nvSpPr>
          <p:cNvPr id="170" name="Google Shape;170;p21"/>
          <p:cNvSpPr txBox="1"/>
          <p:nvPr/>
        </p:nvSpPr>
        <p:spPr>
          <a:xfrm>
            <a:off x="213125" y="3886625"/>
            <a:ext cx="11785200" cy="155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latin typeface="Roboto"/>
                <a:ea typeface="Roboto"/>
                <a:cs typeface="Roboto"/>
                <a:sym typeface="Roboto"/>
              </a:rPr>
              <a:t>Domain of Hyperparameter from which we have to choose optimal one like in xgboost</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max_depth (2, 3, 4, 5, …..)</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learning_rate (0.01, 0.015, 0.02, 0.025, …..)</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US" sz="1800">
                <a:latin typeface="Roboto"/>
                <a:ea typeface="Roboto"/>
                <a:cs typeface="Roboto"/>
                <a:sym typeface="Roboto"/>
              </a:rPr>
              <a:t>feature_fraction (0.1, 0.2, 0.3, .....)</a:t>
            </a:r>
            <a:endParaRPr sz="1800">
              <a:latin typeface="Roboto"/>
              <a:ea typeface="Roboto"/>
              <a:cs typeface="Roboto"/>
              <a:sym typeface="Roboto"/>
            </a:endParaRPr>
          </a:p>
          <a:p>
            <a:pPr indent="0" lvl="0" marL="0" rtl="0" algn="l">
              <a:spcBef>
                <a:spcPts val="0"/>
              </a:spcBef>
              <a:spcAft>
                <a:spcPts val="0"/>
              </a:spcAft>
              <a:buNone/>
            </a:pPr>
            <a:r>
              <a:rPr lang="en-US" sz="1800">
                <a:latin typeface="Roboto"/>
                <a:ea typeface="Roboto"/>
                <a:cs typeface="Roboto"/>
                <a:sym typeface="Roboto"/>
              </a:rPr>
              <a:t>etc.</a:t>
            </a:r>
            <a:endParaRPr sz="18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